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Old Standard TT"/>
      <p:regular r:id="rId98"/>
      <p:bold r:id="rId99"/>
      <p: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80FAC4-866B-4199-A649-30E60D854E4C}">
  <a:tblStyle styleId="{9D80FAC4-866B-4199-A649-30E60D854E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OldStandardT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OldStandardTT-bold.fntdata"/><Relationship Id="rId10" Type="http://schemas.openxmlformats.org/officeDocument/2006/relationships/slide" Target="slides/slide4.xml"/><Relationship Id="rId98" Type="http://schemas.openxmlformats.org/officeDocument/2006/relationships/font" Target="fonts/OldStandardT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8d0bffc8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8d0bffc8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1272fb61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1272fb61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8d0bffc8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8d0bffc8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1272fb61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1272fb61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8d0bffc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8d0bffc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1272fb61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1272fb61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8d0bffc8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8d0bffc8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1272fb61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1272fb61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8d0bffc8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8d0bffc8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1272fb61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1272fb61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1272fb6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1272fb6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8d0bffc8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8d0bffc8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1272fb61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1272fb61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8d0bffc8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8d0bffc8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1272fb61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1272fb61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8d0bffc8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8d0bffc8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1272fb61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1272fb61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8d0bffc8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8d0bffc8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1272fb61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1272fb61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8d0bffc8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8d0bffc8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1272fb6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1272fb6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1272fb6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1272fb6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8d0bffc8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8d0bffc8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1272fb61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1272fb61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8d0bffc8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8d0bffc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1272fb61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1272fb61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8d0bffc8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8d0bffc8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8d0bffc8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8d0bffc8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8d0bffc8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8d0bffc8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1272fb6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1272fb6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8d0bffc8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8d0bffc8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1272fb61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1272fb61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1272fb6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1272fb6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d0bffc8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8d0bffc8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1272fb61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1272fb61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8d0bffc8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8d0bffc8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1272fb61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1272fb61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8d0bffc8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8d0bffc8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1272fb61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1272fb61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8d0bffc8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8d0bffc8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1272fb61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1272fb61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8d0bffc8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8d0bffc8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1272fb61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1272fb61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1272fb6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1272fb6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8d0bffc8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8d0bffc8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1272fb61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1272fb61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8d0bffc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8d0bffc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1272fb61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1272fb61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8d0bffc8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8d0bffc8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9c867ad8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9c867ad8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1272fb61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1272fb61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1272fb61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1272fb61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8bf1956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8bf1956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8bf1956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8bf1956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8dd86f0a0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8dd86f0a0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8bf1956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8bf1956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8bf1956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8bf1956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8bf19566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8bf19566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8bf19566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8bf1956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8bf19566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8bf19566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1272fb6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1272fb6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8bf19566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8bf19566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1272fb61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1272fb61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8bf19566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8bf19566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1272fb6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1272fb61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1272fb61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1272fb61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8bf19566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8bf19566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1272fb61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1272fb61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8bf19566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8bf19566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8bf19566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8bf19566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8bf19566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8bf19566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8bf19566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a8bf19566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8bf19566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8bf19566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a8bf19566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a8bf19566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8bf1956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8bf1956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a8bf19566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a8bf19566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8d0bffc8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8d0bffc8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8bf19566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8bf19566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a8bf19566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a8bf19566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8dd86f0a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8dd86f0a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a8dd86f0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a8dd86f0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8bf19566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8bf19566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a8dd86f0a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a8dd86f0a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a8dd86f0a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a8dd86f0a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1272fb61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1272fb61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1272fb6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1272fb6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8d9b0768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8d9b0768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1272fb61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1272fb61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2942d801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2942d801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9f4458bf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9f4458bf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Change_of_bas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9.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1.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8.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1.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100.png"/><Relationship Id="rId5"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8.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5.png"/><Relationship Id="rId4" Type="http://schemas.openxmlformats.org/officeDocument/2006/relationships/image" Target="../media/image93.png"/><Relationship Id="rId5"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5.png"/><Relationship Id="rId4" Type="http://schemas.openxmlformats.org/officeDocument/2006/relationships/image" Target="../media/image108.png"/><Relationship Id="rId5"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5.png"/><Relationship Id="rId4" Type="http://schemas.openxmlformats.org/officeDocument/2006/relationships/image" Target="../media/image104.png"/><Relationship Id="rId5"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7.png"/><Relationship Id="rId4" Type="http://schemas.openxmlformats.org/officeDocument/2006/relationships/image" Target="../media/image107.png"/><Relationship Id="rId5"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3.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7.png"/><Relationship Id="rId4" Type="http://schemas.openxmlformats.org/officeDocument/2006/relationships/image" Target="../media/image101.png"/><Relationship Id="rId5" Type="http://schemas.openxmlformats.org/officeDocument/2006/relationships/image" Target="../media/image111.png"/><Relationship Id="rId6"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7.png"/><Relationship Id="rId4" Type="http://schemas.openxmlformats.org/officeDocument/2006/relationships/image" Target="../media/image101.png"/><Relationship Id="rId5" Type="http://schemas.openxmlformats.org/officeDocument/2006/relationships/image" Target="../media/image117.png"/><Relationship Id="rId6" Type="http://schemas.openxmlformats.org/officeDocument/2006/relationships/image" Target="../media/image113.png"/><Relationship Id="rId7"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7.png"/><Relationship Id="rId4" Type="http://schemas.openxmlformats.org/officeDocument/2006/relationships/image" Target="../media/image101.png"/><Relationship Id="rId5" Type="http://schemas.openxmlformats.org/officeDocument/2006/relationships/image" Target="../media/image117.png"/><Relationship Id="rId6" Type="http://schemas.openxmlformats.org/officeDocument/2006/relationships/image" Target="../media/image109.png"/><Relationship Id="rId7" Type="http://schemas.openxmlformats.org/officeDocument/2006/relationships/image" Target="../media/image116.png"/><Relationship Id="rId8"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0.png"/><Relationship Id="rId4" Type="http://schemas.openxmlformats.org/officeDocument/2006/relationships/image" Target="../media/image118.png"/><Relationship Id="rId5"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4.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Project 1: HFT and Cryptocurrency Trading Marker Discovery </a:t>
            </a:r>
            <a:endParaRPr sz="330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Qiuan Wu, Xiaotian Zhu</a:t>
            </a:r>
            <a:r>
              <a:rPr lang="en"/>
              <a:t>, Yuchen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AEO</a:t>
            </a:r>
            <a:endParaRPr sz="2700"/>
          </a:p>
        </p:txBody>
      </p:sp>
      <p:sp>
        <p:nvSpPr>
          <p:cNvPr id="126" name="Google Shape;126;p22"/>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27" name="Google Shape;127;p22"/>
          <p:cNvPicPr preferRelativeResize="0"/>
          <p:nvPr/>
        </p:nvPicPr>
        <p:blipFill>
          <a:blip r:embed="rId3">
            <a:alphaModFix/>
          </a:blip>
          <a:stretch>
            <a:fillRect/>
          </a:stretch>
        </p:blipFill>
        <p:spPr>
          <a:xfrm>
            <a:off x="653175" y="903100"/>
            <a:ext cx="7837662" cy="3910549"/>
          </a:xfrm>
          <a:prstGeom prst="rect">
            <a:avLst/>
          </a:prstGeom>
          <a:noFill/>
          <a:ln>
            <a:noFill/>
          </a:ln>
        </p:spPr>
      </p:pic>
      <p:pic>
        <p:nvPicPr>
          <p:cNvPr id="128" name="Google Shape;128;p22"/>
          <p:cNvPicPr preferRelativeResize="0"/>
          <p:nvPr/>
        </p:nvPicPr>
        <p:blipFill>
          <a:blip r:embed="rId4">
            <a:alphaModFix/>
          </a:blip>
          <a:stretch>
            <a:fillRect/>
          </a:stretch>
        </p:blipFill>
        <p:spPr>
          <a:xfrm>
            <a:off x="1174126" y="3953325"/>
            <a:ext cx="2978800" cy="39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BAC</a:t>
            </a:r>
            <a:endParaRPr sz="2700"/>
          </a:p>
        </p:txBody>
      </p:sp>
      <p:sp>
        <p:nvSpPr>
          <p:cNvPr id="134" name="Google Shape;134;p23"/>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35" name="Google Shape;135;p23"/>
          <p:cNvPicPr preferRelativeResize="0"/>
          <p:nvPr/>
        </p:nvPicPr>
        <p:blipFill>
          <a:blip r:embed="rId3">
            <a:alphaModFix/>
          </a:blip>
          <a:stretch>
            <a:fillRect/>
          </a:stretch>
        </p:blipFill>
        <p:spPr>
          <a:xfrm>
            <a:off x="311700" y="903100"/>
            <a:ext cx="6269200" cy="3956000"/>
          </a:xfrm>
          <a:prstGeom prst="rect">
            <a:avLst/>
          </a:prstGeom>
          <a:noFill/>
          <a:ln>
            <a:noFill/>
          </a:ln>
        </p:spPr>
      </p:pic>
      <p:sp>
        <p:nvSpPr>
          <p:cNvPr id="136" name="Google Shape;136;p23"/>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30</a:t>
            </a:r>
            <a:endParaRPr sz="13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BAC</a:t>
            </a:r>
            <a:endParaRPr sz="2700"/>
          </a:p>
        </p:txBody>
      </p:sp>
      <p:sp>
        <p:nvSpPr>
          <p:cNvPr id="142" name="Google Shape;142;p24"/>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43" name="Google Shape;143;p24"/>
          <p:cNvPicPr preferRelativeResize="0"/>
          <p:nvPr/>
        </p:nvPicPr>
        <p:blipFill>
          <a:blip r:embed="rId3">
            <a:alphaModFix/>
          </a:blip>
          <a:stretch>
            <a:fillRect/>
          </a:stretch>
        </p:blipFill>
        <p:spPr>
          <a:xfrm>
            <a:off x="637075" y="903100"/>
            <a:ext cx="7857675" cy="3970376"/>
          </a:xfrm>
          <a:prstGeom prst="rect">
            <a:avLst/>
          </a:prstGeom>
          <a:noFill/>
          <a:ln>
            <a:noFill/>
          </a:ln>
        </p:spPr>
      </p:pic>
      <p:pic>
        <p:nvPicPr>
          <p:cNvPr id="144" name="Google Shape;144;p24"/>
          <p:cNvPicPr preferRelativeResize="0"/>
          <p:nvPr/>
        </p:nvPicPr>
        <p:blipFill>
          <a:blip r:embed="rId4">
            <a:alphaModFix/>
          </a:blip>
          <a:stretch>
            <a:fillRect/>
          </a:stretch>
        </p:blipFill>
        <p:spPr>
          <a:xfrm>
            <a:off x="5817250" y="3998950"/>
            <a:ext cx="2518025" cy="43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WMT</a:t>
            </a:r>
            <a:endParaRPr sz="2700"/>
          </a:p>
        </p:txBody>
      </p:sp>
      <p:sp>
        <p:nvSpPr>
          <p:cNvPr id="150" name="Google Shape;150;p2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51" name="Google Shape;151;p25"/>
          <p:cNvPicPr preferRelativeResize="0"/>
          <p:nvPr/>
        </p:nvPicPr>
        <p:blipFill>
          <a:blip r:embed="rId3">
            <a:alphaModFix/>
          </a:blip>
          <a:stretch>
            <a:fillRect/>
          </a:stretch>
        </p:blipFill>
        <p:spPr>
          <a:xfrm>
            <a:off x="311700" y="903100"/>
            <a:ext cx="6331726" cy="3987200"/>
          </a:xfrm>
          <a:prstGeom prst="rect">
            <a:avLst/>
          </a:prstGeom>
          <a:noFill/>
          <a:ln>
            <a:noFill/>
          </a:ln>
        </p:spPr>
      </p:pic>
      <p:sp>
        <p:nvSpPr>
          <p:cNvPr id="152" name="Google Shape;152;p25"/>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15</a:t>
            </a:r>
            <a:endParaRPr sz="13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WMT</a:t>
            </a:r>
            <a:endParaRPr sz="2700"/>
          </a:p>
        </p:txBody>
      </p:sp>
      <p:sp>
        <p:nvSpPr>
          <p:cNvPr id="158" name="Google Shape;158;p2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59" name="Google Shape;159;p26"/>
          <p:cNvPicPr preferRelativeResize="0"/>
          <p:nvPr/>
        </p:nvPicPr>
        <p:blipFill>
          <a:blip r:embed="rId3">
            <a:alphaModFix/>
          </a:blip>
          <a:stretch>
            <a:fillRect/>
          </a:stretch>
        </p:blipFill>
        <p:spPr>
          <a:xfrm>
            <a:off x="594900" y="903100"/>
            <a:ext cx="7954225" cy="3931775"/>
          </a:xfrm>
          <a:prstGeom prst="rect">
            <a:avLst/>
          </a:prstGeom>
          <a:noFill/>
          <a:ln>
            <a:noFill/>
          </a:ln>
        </p:spPr>
      </p:pic>
      <p:pic>
        <p:nvPicPr>
          <p:cNvPr id="160" name="Google Shape;160;p26"/>
          <p:cNvPicPr preferRelativeResize="0"/>
          <p:nvPr/>
        </p:nvPicPr>
        <p:blipFill>
          <a:blip r:embed="rId4">
            <a:alphaModFix/>
          </a:blip>
          <a:stretch>
            <a:fillRect/>
          </a:stretch>
        </p:blipFill>
        <p:spPr>
          <a:xfrm>
            <a:off x="5658838" y="3999375"/>
            <a:ext cx="2676525" cy="40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GOOG</a:t>
            </a:r>
            <a:endParaRPr sz="2700"/>
          </a:p>
        </p:txBody>
      </p:sp>
      <p:sp>
        <p:nvSpPr>
          <p:cNvPr id="166" name="Google Shape;166;p27"/>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67" name="Google Shape;167;p27"/>
          <p:cNvPicPr preferRelativeResize="0"/>
          <p:nvPr/>
        </p:nvPicPr>
        <p:blipFill>
          <a:blip r:embed="rId3">
            <a:alphaModFix/>
          </a:blip>
          <a:stretch>
            <a:fillRect/>
          </a:stretch>
        </p:blipFill>
        <p:spPr>
          <a:xfrm>
            <a:off x="311700" y="903100"/>
            <a:ext cx="6378826" cy="3939626"/>
          </a:xfrm>
          <a:prstGeom prst="rect">
            <a:avLst/>
          </a:prstGeom>
          <a:noFill/>
          <a:ln>
            <a:noFill/>
          </a:ln>
        </p:spPr>
      </p:pic>
      <p:sp>
        <p:nvSpPr>
          <p:cNvPr id="168" name="Google Shape;168;p27"/>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GOOG</a:t>
            </a:r>
            <a:endParaRPr sz="2700"/>
          </a:p>
        </p:txBody>
      </p:sp>
      <p:sp>
        <p:nvSpPr>
          <p:cNvPr id="174" name="Google Shape;174;p28"/>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75" name="Google Shape;175;p28"/>
          <p:cNvPicPr preferRelativeResize="0"/>
          <p:nvPr/>
        </p:nvPicPr>
        <p:blipFill>
          <a:blip r:embed="rId3">
            <a:alphaModFix/>
          </a:blip>
          <a:stretch>
            <a:fillRect/>
          </a:stretch>
        </p:blipFill>
        <p:spPr>
          <a:xfrm>
            <a:off x="548163" y="903100"/>
            <a:ext cx="8047674" cy="3982075"/>
          </a:xfrm>
          <a:prstGeom prst="rect">
            <a:avLst/>
          </a:prstGeom>
          <a:noFill/>
          <a:ln>
            <a:noFill/>
          </a:ln>
        </p:spPr>
      </p:pic>
      <p:pic>
        <p:nvPicPr>
          <p:cNvPr id="176" name="Google Shape;176;p28"/>
          <p:cNvPicPr preferRelativeResize="0"/>
          <p:nvPr/>
        </p:nvPicPr>
        <p:blipFill>
          <a:blip r:embed="rId4">
            <a:alphaModFix/>
          </a:blip>
          <a:stretch>
            <a:fillRect/>
          </a:stretch>
        </p:blipFill>
        <p:spPr>
          <a:xfrm>
            <a:off x="5514300" y="4000450"/>
            <a:ext cx="2869600" cy="37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INTC</a:t>
            </a:r>
            <a:endParaRPr sz="2700"/>
          </a:p>
        </p:txBody>
      </p:sp>
      <p:sp>
        <p:nvSpPr>
          <p:cNvPr id="182" name="Google Shape;182;p29"/>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83" name="Google Shape;183;p29"/>
          <p:cNvPicPr preferRelativeResize="0"/>
          <p:nvPr/>
        </p:nvPicPr>
        <p:blipFill>
          <a:blip r:embed="rId3">
            <a:alphaModFix/>
          </a:blip>
          <a:stretch>
            <a:fillRect/>
          </a:stretch>
        </p:blipFill>
        <p:spPr>
          <a:xfrm>
            <a:off x="351575" y="858850"/>
            <a:ext cx="6338976" cy="4002775"/>
          </a:xfrm>
          <a:prstGeom prst="rect">
            <a:avLst/>
          </a:prstGeom>
          <a:noFill/>
          <a:ln>
            <a:noFill/>
          </a:ln>
        </p:spPr>
      </p:pic>
      <p:sp>
        <p:nvSpPr>
          <p:cNvPr id="184" name="Google Shape;184;p29"/>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0.2</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40</a:t>
            </a:r>
            <a:endParaRPr sz="1300">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INTC</a:t>
            </a:r>
            <a:endParaRPr sz="2700"/>
          </a:p>
        </p:txBody>
      </p:sp>
      <p:sp>
        <p:nvSpPr>
          <p:cNvPr id="190" name="Google Shape;190;p30"/>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91" name="Google Shape;191;p30"/>
          <p:cNvPicPr preferRelativeResize="0"/>
          <p:nvPr/>
        </p:nvPicPr>
        <p:blipFill>
          <a:blip r:embed="rId3">
            <a:alphaModFix/>
          </a:blip>
          <a:stretch>
            <a:fillRect/>
          </a:stretch>
        </p:blipFill>
        <p:spPr>
          <a:xfrm>
            <a:off x="627825" y="903100"/>
            <a:ext cx="7888350" cy="3965024"/>
          </a:xfrm>
          <a:prstGeom prst="rect">
            <a:avLst/>
          </a:prstGeom>
          <a:noFill/>
          <a:ln>
            <a:noFill/>
          </a:ln>
        </p:spPr>
      </p:pic>
      <p:pic>
        <p:nvPicPr>
          <p:cNvPr id="192" name="Google Shape;192;p30"/>
          <p:cNvPicPr preferRelativeResize="0"/>
          <p:nvPr/>
        </p:nvPicPr>
        <p:blipFill>
          <a:blip r:embed="rId4">
            <a:alphaModFix/>
          </a:blip>
          <a:stretch>
            <a:fillRect/>
          </a:stretch>
        </p:blipFill>
        <p:spPr>
          <a:xfrm>
            <a:off x="1100025" y="3976575"/>
            <a:ext cx="2450575" cy="42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AAPL</a:t>
            </a:r>
            <a:endParaRPr sz="2700"/>
          </a:p>
        </p:txBody>
      </p:sp>
      <p:sp>
        <p:nvSpPr>
          <p:cNvPr id="198" name="Google Shape;198;p31"/>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99" name="Google Shape;199;p31"/>
          <p:cNvPicPr preferRelativeResize="0"/>
          <p:nvPr/>
        </p:nvPicPr>
        <p:blipFill>
          <a:blip r:embed="rId3">
            <a:alphaModFix/>
          </a:blip>
          <a:stretch>
            <a:fillRect/>
          </a:stretch>
        </p:blipFill>
        <p:spPr>
          <a:xfrm>
            <a:off x="311700" y="903100"/>
            <a:ext cx="7883999" cy="3960649"/>
          </a:xfrm>
          <a:prstGeom prst="rect">
            <a:avLst/>
          </a:prstGeom>
          <a:noFill/>
          <a:ln>
            <a:noFill/>
          </a:ln>
        </p:spPr>
      </p:pic>
      <p:sp>
        <p:nvSpPr>
          <p:cNvPr id="200" name="Google Shape;200;p31"/>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0.8</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12</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and TSNE</a:t>
            </a:r>
            <a:endParaRPr sz="2700"/>
          </a:p>
        </p:txBody>
      </p:sp>
      <p:sp>
        <p:nvSpPr>
          <p:cNvPr id="66" name="Google Shape;66;p14"/>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a:t>
            </a:r>
            <a:r>
              <a:rPr lang="en" sz="1200">
                <a:solidFill>
                  <a:srgbClr val="444444"/>
                </a:solidFill>
                <a:highlight>
                  <a:srgbClr val="FFFFFF"/>
                </a:highlight>
                <a:latin typeface="Arial"/>
                <a:ea typeface="Arial"/>
                <a:cs typeface="Arial"/>
                <a:sym typeface="Arial"/>
              </a:rPr>
              <a:t>The principal components of a collection of points in a real p-space are a sequence of p direction vectors, where the iᵗʰ vector is the direction of a line that best fits the data while being orthogonal to the first i-1 vectors. Here, a best-fitting line is defined as one that minimizes the average squared distance from the points to the line. These directions constitute an orthonormal basis in which different individual dimensions of the data are linearly uncorrelated. PCA </a:t>
            </a:r>
            <a:r>
              <a:rPr lang="en" sz="1050">
                <a:solidFill>
                  <a:srgbClr val="202122"/>
                </a:solidFill>
                <a:highlight>
                  <a:srgbClr val="FFFFFF"/>
                </a:highlight>
                <a:latin typeface="Arial"/>
                <a:ea typeface="Arial"/>
                <a:cs typeface="Arial"/>
                <a:sym typeface="Arial"/>
              </a:rPr>
              <a:t>is the process of computing the principal components and using them to perform a </a:t>
            </a:r>
            <a:r>
              <a:rPr lang="en" sz="105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change of basis</a:t>
            </a:r>
            <a:r>
              <a:rPr lang="en" sz="1050">
                <a:solidFill>
                  <a:srgbClr val="202122"/>
                </a:solidFill>
                <a:highlight>
                  <a:srgbClr val="FFFFFF"/>
                </a:highlight>
                <a:latin typeface="Arial"/>
                <a:ea typeface="Arial"/>
                <a:cs typeface="Arial"/>
                <a:sym typeface="Arial"/>
              </a:rPr>
              <a:t> on the data, sometimes using only the first few principal components and ignoring the rest.V</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a:t>TSNE </a:t>
            </a:r>
            <a:r>
              <a:rPr lang="en" sz="1050">
                <a:solidFill>
                  <a:srgbClr val="202122"/>
                </a:solidFill>
                <a:highlight>
                  <a:schemeClr val="lt1"/>
                </a:highlight>
                <a:latin typeface="Arial"/>
                <a:ea typeface="Arial"/>
                <a:cs typeface="Arial"/>
                <a:sym typeface="Arial"/>
              </a:rPr>
              <a:t>is a nonlinear dimensionality reduction technique well-suited for embedding high-dimensional data for visualization in a low-dimensional space of two or three dimensions. Specifically, it models each high-dimensional object by a two- or three-dimensional point in such a way that similar objects are modeled by nearby points and dissimilar objects are modeled by distant points with high probability.  it minimizes the Kullback–Leibler divergence (KL divergence) between the two distributions with respect to the locations of the points in the map. While the original algorithm uses the Euclidean distance between objects as the base of its similarity metric, this can be changed as appropriate.</a:t>
            </a:r>
            <a:endParaRPr sz="1050">
              <a:solidFill>
                <a:srgbClr val="202122"/>
              </a:solidFill>
              <a:highlight>
                <a:schemeClr val="lt1"/>
              </a:highlight>
              <a:latin typeface="Arial"/>
              <a:ea typeface="Arial"/>
              <a:cs typeface="Arial"/>
              <a:sym typeface="Arial"/>
            </a:endParaRPr>
          </a:p>
          <a:p>
            <a:pPr indent="0" lvl="0" marL="0" rtl="0" algn="l">
              <a:spcBef>
                <a:spcPts val="16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AAPL</a:t>
            </a:r>
            <a:endParaRPr sz="2700"/>
          </a:p>
        </p:txBody>
      </p:sp>
      <p:sp>
        <p:nvSpPr>
          <p:cNvPr id="206" name="Google Shape;206;p32"/>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07" name="Google Shape;207;p32"/>
          <p:cNvPicPr preferRelativeResize="0"/>
          <p:nvPr/>
        </p:nvPicPr>
        <p:blipFill>
          <a:blip r:embed="rId3">
            <a:alphaModFix/>
          </a:blip>
          <a:stretch>
            <a:fillRect/>
          </a:stretch>
        </p:blipFill>
        <p:spPr>
          <a:xfrm>
            <a:off x="521988" y="903100"/>
            <a:ext cx="8100024" cy="4066800"/>
          </a:xfrm>
          <a:prstGeom prst="rect">
            <a:avLst/>
          </a:prstGeom>
          <a:noFill/>
          <a:ln>
            <a:noFill/>
          </a:ln>
        </p:spPr>
      </p:pic>
      <p:pic>
        <p:nvPicPr>
          <p:cNvPr id="208" name="Google Shape;208;p32"/>
          <p:cNvPicPr preferRelativeResize="0"/>
          <p:nvPr/>
        </p:nvPicPr>
        <p:blipFill>
          <a:blip r:embed="rId4">
            <a:alphaModFix/>
          </a:blip>
          <a:stretch>
            <a:fillRect/>
          </a:stretch>
        </p:blipFill>
        <p:spPr>
          <a:xfrm>
            <a:off x="5412326" y="4128100"/>
            <a:ext cx="2956400" cy="383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AEO</a:t>
            </a:r>
            <a:endParaRPr sz="2700"/>
          </a:p>
        </p:txBody>
      </p:sp>
      <p:sp>
        <p:nvSpPr>
          <p:cNvPr id="214" name="Google Shape;214;p33"/>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15" name="Google Shape;215;p33"/>
          <p:cNvPicPr preferRelativeResize="0"/>
          <p:nvPr/>
        </p:nvPicPr>
        <p:blipFill>
          <a:blip r:embed="rId3">
            <a:alphaModFix/>
          </a:blip>
          <a:stretch>
            <a:fillRect/>
          </a:stretch>
        </p:blipFill>
        <p:spPr>
          <a:xfrm>
            <a:off x="311700" y="858850"/>
            <a:ext cx="6438651" cy="4344775"/>
          </a:xfrm>
          <a:prstGeom prst="rect">
            <a:avLst/>
          </a:prstGeom>
          <a:noFill/>
          <a:ln>
            <a:noFill/>
          </a:ln>
        </p:spPr>
      </p:pic>
      <p:sp>
        <p:nvSpPr>
          <p:cNvPr id="216" name="Google Shape;216;p33"/>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AEO</a:t>
            </a:r>
            <a:endParaRPr sz="2700"/>
          </a:p>
        </p:txBody>
      </p:sp>
      <p:sp>
        <p:nvSpPr>
          <p:cNvPr id="222" name="Google Shape;222;p34"/>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23" name="Google Shape;223;p34"/>
          <p:cNvPicPr preferRelativeResize="0"/>
          <p:nvPr/>
        </p:nvPicPr>
        <p:blipFill>
          <a:blip r:embed="rId3">
            <a:alphaModFix/>
          </a:blip>
          <a:stretch>
            <a:fillRect/>
          </a:stretch>
        </p:blipFill>
        <p:spPr>
          <a:xfrm>
            <a:off x="572850" y="903100"/>
            <a:ext cx="7998300" cy="3957300"/>
          </a:xfrm>
          <a:prstGeom prst="rect">
            <a:avLst/>
          </a:prstGeom>
          <a:noFill/>
          <a:ln>
            <a:noFill/>
          </a:ln>
        </p:spPr>
      </p:pic>
      <p:pic>
        <p:nvPicPr>
          <p:cNvPr id="224" name="Google Shape;224;p34"/>
          <p:cNvPicPr preferRelativeResize="0"/>
          <p:nvPr/>
        </p:nvPicPr>
        <p:blipFill>
          <a:blip r:embed="rId4">
            <a:alphaModFix/>
          </a:blip>
          <a:stretch>
            <a:fillRect/>
          </a:stretch>
        </p:blipFill>
        <p:spPr>
          <a:xfrm>
            <a:off x="1107025" y="4043025"/>
            <a:ext cx="2873800" cy="42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a:t>
            </a:r>
            <a:r>
              <a:rPr lang="en" sz="2700"/>
              <a:t>- BAC</a:t>
            </a:r>
            <a:endParaRPr sz="2700"/>
          </a:p>
        </p:txBody>
      </p:sp>
      <p:sp>
        <p:nvSpPr>
          <p:cNvPr id="230" name="Google Shape;230;p3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31" name="Google Shape;231;p35"/>
          <p:cNvPicPr preferRelativeResize="0"/>
          <p:nvPr/>
        </p:nvPicPr>
        <p:blipFill>
          <a:blip r:embed="rId3">
            <a:alphaModFix/>
          </a:blip>
          <a:stretch>
            <a:fillRect/>
          </a:stretch>
        </p:blipFill>
        <p:spPr>
          <a:xfrm>
            <a:off x="311700" y="903100"/>
            <a:ext cx="6351024" cy="4056999"/>
          </a:xfrm>
          <a:prstGeom prst="rect">
            <a:avLst/>
          </a:prstGeom>
          <a:noFill/>
          <a:ln>
            <a:noFill/>
          </a:ln>
        </p:spPr>
      </p:pic>
      <p:sp>
        <p:nvSpPr>
          <p:cNvPr id="232" name="Google Shape;232;p35"/>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BAC</a:t>
            </a:r>
            <a:endParaRPr sz="2700"/>
          </a:p>
        </p:txBody>
      </p:sp>
      <p:sp>
        <p:nvSpPr>
          <p:cNvPr id="238" name="Google Shape;238;p3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39" name="Google Shape;239;p36"/>
          <p:cNvPicPr preferRelativeResize="0"/>
          <p:nvPr/>
        </p:nvPicPr>
        <p:blipFill>
          <a:blip r:embed="rId3">
            <a:alphaModFix/>
          </a:blip>
          <a:stretch>
            <a:fillRect/>
          </a:stretch>
        </p:blipFill>
        <p:spPr>
          <a:xfrm>
            <a:off x="669663" y="903100"/>
            <a:ext cx="7804675" cy="3951725"/>
          </a:xfrm>
          <a:prstGeom prst="rect">
            <a:avLst/>
          </a:prstGeom>
          <a:noFill/>
          <a:ln>
            <a:noFill/>
          </a:ln>
        </p:spPr>
      </p:pic>
      <p:pic>
        <p:nvPicPr>
          <p:cNvPr id="240" name="Google Shape;240;p36"/>
          <p:cNvPicPr preferRelativeResize="0"/>
          <p:nvPr/>
        </p:nvPicPr>
        <p:blipFill>
          <a:blip r:embed="rId4">
            <a:alphaModFix/>
          </a:blip>
          <a:stretch>
            <a:fillRect/>
          </a:stretch>
        </p:blipFill>
        <p:spPr>
          <a:xfrm>
            <a:off x="5571338" y="3999825"/>
            <a:ext cx="2771775" cy="41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a:t>
            </a:r>
            <a:r>
              <a:rPr lang="en" sz="2700"/>
              <a:t> - WMT</a:t>
            </a:r>
            <a:endParaRPr sz="2700"/>
          </a:p>
        </p:txBody>
      </p:sp>
      <p:sp>
        <p:nvSpPr>
          <p:cNvPr id="246" name="Google Shape;246;p37"/>
          <p:cNvSpPr txBox="1"/>
          <p:nvPr>
            <p:ph idx="1" type="body"/>
          </p:nvPr>
        </p:nvSpPr>
        <p:spPr>
          <a:xfrm>
            <a:off x="261475"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47" name="Google Shape;247;p37"/>
          <p:cNvPicPr preferRelativeResize="0"/>
          <p:nvPr/>
        </p:nvPicPr>
        <p:blipFill>
          <a:blip r:embed="rId3">
            <a:alphaModFix/>
          </a:blip>
          <a:stretch>
            <a:fillRect/>
          </a:stretch>
        </p:blipFill>
        <p:spPr>
          <a:xfrm>
            <a:off x="261475" y="903100"/>
            <a:ext cx="6239675" cy="3973351"/>
          </a:xfrm>
          <a:prstGeom prst="rect">
            <a:avLst/>
          </a:prstGeom>
          <a:noFill/>
          <a:ln>
            <a:noFill/>
          </a:ln>
        </p:spPr>
      </p:pic>
      <p:sp>
        <p:nvSpPr>
          <p:cNvPr id="248" name="Google Shape;248;p37"/>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0.9</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WMT</a:t>
            </a:r>
            <a:endParaRPr sz="2700"/>
          </a:p>
        </p:txBody>
      </p:sp>
      <p:sp>
        <p:nvSpPr>
          <p:cNvPr id="254" name="Google Shape;254;p38"/>
          <p:cNvSpPr txBox="1"/>
          <p:nvPr>
            <p:ph idx="1" type="body"/>
          </p:nvPr>
        </p:nvSpPr>
        <p:spPr>
          <a:xfrm>
            <a:off x="261475"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55" name="Google Shape;255;p38"/>
          <p:cNvPicPr preferRelativeResize="0"/>
          <p:nvPr/>
        </p:nvPicPr>
        <p:blipFill>
          <a:blip r:embed="rId3">
            <a:alphaModFix/>
          </a:blip>
          <a:stretch>
            <a:fillRect/>
          </a:stretch>
        </p:blipFill>
        <p:spPr>
          <a:xfrm>
            <a:off x="607913" y="903100"/>
            <a:ext cx="7827724" cy="3950975"/>
          </a:xfrm>
          <a:prstGeom prst="rect">
            <a:avLst/>
          </a:prstGeom>
          <a:noFill/>
          <a:ln>
            <a:noFill/>
          </a:ln>
        </p:spPr>
      </p:pic>
      <p:pic>
        <p:nvPicPr>
          <p:cNvPr id="256" name="Google Shape;256;p38"/>
          <p:cNvPicPr preferRelativeResize="0"/>
          <p:nvPr/>
        </p:nvPicPr>
        <p:blipFill>
          <a:blip r:embed="rId4">
            <a:alphaModFix/>
          </a:blip>
          <a:stretch>
            <a:fillRect/>
          </a:stretch>
        </p:blipFill>
        <p:spPr>
          <a:xfrm>
            <a:off x="5409775" y="4084363"/>
            <a:ext cx="2895600" cy="409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GOOG</a:t>
            </a:r>
            <a:endParaRPr sz="2700"/>
          </a:p>
        </p:txBody>
      </p:sp>
      <p:sp>
        <p:nvSpPr>
          <p:cNvPr id="262" name="Google Shape;262;p39"/>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63" name="Google Shape;263;p39"/>
          <p:cNvPicPr preferRelativeResize="0"/>
          <p:nvPr/>
        </p:nvPicPr>
        <p:blipFill>
          <a:blip r:embed="rId3">
            <a:alphaModFix/>
          </a:blip>
          <a:stretch>
            <a:fillRect/>
          </a:stretch>
        </p:blipFill>
        <p:spPr>
          <a:xfrm>
            <a:off x="311700" y="903100"/>
            <a:ext cx="6323524" cy="3987200"/>
          </a:xfrm>
          <a:prstGeom prst="rect">
            <a:avLst/>
          </a:prstGeom>
          <a:noFill/>
          <a:ln>
            <a:noFill/>
          </a:ln>
        </p:spPr>
      </p:pic>
      <p:sp>
        <p:nvSpPr>
          <p:cNvPr id="264" name="Google Shape;264;p39"/>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GOOG</a:t>
            </a:r>
            <a:endParaRPr sz="2700"/>
          </a:p>
        </p:txBody>
      </p:sp>
      <p:sp>
        <p:nvSpPr>
          <p:cNvPr id="270" name="Google Shape;270;p40"/>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71" name="Google Shape;271;p40"/>
          <p:cNvPicPr preferRelativeResize="0"/>
          <p:nvPr/>
        </p:nvPicPr>
        <p:blipFill>
          <a:blip r:embed="rId3">
            <a:alphaModFix/>
          </a:blip>
          <a:stretch>
            <a:fillRect/>
          </a:stretch>
        </p:blipFill>
        <p:spPr>
          <a:xfrm>
            <a:off x="586625" y="903100"/>
            <a:ext cx="7970750" cy="4027075"/>
          </a:xfrm>
          <a:prstGeom prst="rect">
            <a:avLst/>
          </a:prstGeom>
          <a:noFill/>
          <a:ln>
            <a:noFill/>
          </a:ln>
        </p:spPr>
      </p:pic>
      <p:pic>
        <p:nvPicPr>
          <p:cNvPr id="272" name="Google Shape;272;p40"/>
          <p:cNvPicPr preferRelativeResize="0"/>
          <p:nvPr/>
        </p:nvPicPr>
        <p:blipFill>
          <a:blip r:embed="rId4">
            <a:alphaModFix/>
          </a:blip>
          <a:stretch>
            <a:fillRect/>
          </a:stretch>
        </p:blipFill>
        <p:spPr>
          <a:xfrm>
            <a:off x="5576100" y="4088250"/>
            <a:ext cx="2762250" cy="36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4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INTC</a:t>
            </a:r>
            <a:endParaRPr sz="2700"/>
          </a:p>
        </p:txBody>
      </p:sp>
      <p:sp>
        <p:nvSpPr>
          <p:cNvPr id="278" name="Google Shape;278;p41"/>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79" name="Google Shape;279;p41"/>
          <p:cNvPicPr preferRelativeResize="0"/>
          <p:nvPr/>
        </p:nvPicPr>
        <p:blipFill>
          <a:blip r:embed="rId3">
            <a:alphaModFix/>
          </a:blip>
          <a:stretch>
            <a:fillRect/>
          </a:stretch>
        </p:blipFill>
        <p:spPr>
          <a:xfrm>
            <a:off x="311700" y="903100"/>
            <a:ext cx="6401600" cy="4106825"/>
          </a:xfrm>
          <a:prstGeom prst="rect">
            <a:avLst/>
          </a:prstGeom>
          <a:noFill/>
          <a:ln>
            <a:noFill/>
          </a:ln>
        </p:spPr>
      </p:pic>
      <p:sp>
        <p:nvSpPr>
          <p:cNvPr id="280" name="Google Shape;280;p41"/>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40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150</a:t>
            </a:r>
            <a:endParaRPr sz="1300">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and LLE</a:t>
            </a:r>
            <a:endParaRPr sz="2700"/>
          </a:p>
        </p:txBody>
      </p:sp>
      <p:sp>
        <p:nvSpPr>
          <p:cNvPr id="72" name="Google Shape;72;p1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UMAP</a:t>
            </a:r>
            <a:r>
              <a:rPr lang="en" sz="1050">
                <a:solidFill>
                  <a:srgbClr val="000000"/>
                </a:solidFill>
                <a:latin typeface="Arial"/>
                <a:ea typeface="Arial"/>
                <a:cs typeface="Arial"/>
                <a:sym typeface="Arial"/>
              </a:rPr>
              <a:t> has a more robust theoretical foundation rooted in Riemannian manifold and tangent space theory, but it can be viewed as an optimized version of t-SNE. UMAP assumes data is uniformly distributed on a Riemannian manifold. UMAP employs different techniques to compute data similarity in the high-dimensional input space and low-dimensional embedding.</a:t>
            </a:r>
            <a:endParaRPr sz="1050">
              <a:solidFill>
                <a:srgbClr val="000000"/>
              </a:solidFill>
              <a:latin typeface="Arial"/>
              <a:ea typeface="Arial"/>
              <a:cs typeface="Arial"/>
              <a:sym typeface="Arial"/>
            </a:endParaRPr>
          </a:p>
          <a:p>
            <a:pPr indent="0" lvl="0" marL="0" rtl="0" algn="l">
              <a:spcBef>
                <a:spcPts val="1600"/>
              </a:spcBef>
              <a:spcAft>
                <a:spcPts val="0"/>
              </a:spcAft>
              <a:buNone/>
            </a:pPr>
            <a:r>
              <a:t/>
            </a:r>
            <a:endParaRPr sz="105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a:solidFill>
                  <a:srgbClr val="000000"/>
                </a:solidFill>
              </a:rPr>
              <a:t>LLE:</a:t>
            </a:r>
            <a:r>
              <a:rPr lang="en" sz="1500">
                <a:solidFill>
                  <a:srgbClr val="000000"/>
                </a:solidFill>
                <a:highlight>
                  <a:schemeClr val="lt1"/>
                </a:highlight>
                <a:latin typeface="Georgia"/>
                <a:ea typeface="Georgia"/>
                <a:cs typeface="Georgia"/>
                <a:sym typeface="Georgia"/>
              </a:rPr>
              <a:t> </a:t>
            </a:r>
            <a:r>
              <a:rPr lang="en" sz="1050">
                <a:solidFill>
                  <a:srgbClr val="000000"/>
                </a:solidFill>
                <a:highlight>
                  <a:schemeClr val="lt1"/>
                </a:highlight>
                <a:latin typeface="Arial"/>
                <a:ea typeface="Arial"/>
                <a:cs typeface="Arial"/>
                <a:sym typeface="Arial"/>
              </a:rPr>
              <a:t>is a topology preserving manifold learning method. All manifold learning algorithms assume that dataset lies on a smooth non linear manifold of low dimension and a mapping </a:t>
            </a:r>
            <a:r>
              <a:rPr b="1" i="1" lang="en" sz="1050">
                <a:solidFill>
                  <a:srgbClr val="000000"/>
                </a:solidFill>
                <a:highlight>
                  <a:schemeClr val="lt1"/>
                </a:highlight>
                <a:latin typeface="Arial"/>
                <a:ea typeface="Arial"/>
                <a:cs typeface="Arial"/>
                <a:sym typeface="Arial"/>
              </a:rPr>
              <a:t>f: RD -&gt; Rd</a:t>
            </a:r>
            <a:r>
              <a:rPr lang="en" sz="1050">
                <a:solidFill>
                  <a:srgbClr val="000000"/>
                </a:solidFill>
                <a:highlight>
                  <a:schemeClr val="lt1"/>
                </a:highlight>
                <a:latin typeface="Arial"/>
                <a:ea typeface="Arial"/>
                <a:cs typeface="Arial"/>
                <a:sym typeface="Arial"/>
              </a:rPr>
              <a:t> (D&gt;&gt;d) can be found by preserving one or more properties of the higher dimension space. Topology preservation means the neighborhood structure is intact. Unlike, distance preservation methods like MDS topology preservation is more intuitive. The points which are nearby in higher dimension should be close in lower dimension. The inspiration behind LLE is as original authors nicely put it 'Think globally fit locally'. Methods like SOM(self-organizing map) are also topology preserving but they assume a predefined lattice for the lower manifold. LLE creates the lattice based on the information contained in the dataset.</a:t>
            </a:r>
            <a:endParaRPr sz="1050">
              <a:solidFill>
                <a:srgbClr val="000000"/>
              </a:solidFill>
              <a:highlight>
                <a:schemeClr val="lt1"/>
              </a:highlight>
              <a:latin typeface="Arial"/>
              <a:ea typeface="Arial"/>
              <a:cs typeface="Arial"/>
              <a:sym typeface="Arial"/>
            </a:endParaRPr>
          </a:p>
          <a:p>
            <a:pPr indent="0" lvl="0" marL="0" rtl="0" algn="l">
              <a:spcBef>
                <a:spcPts val="1600"/>
              </a:spcBef>
              <a:spcAft>
                <a:spcPts val="0"/>
              </a:spcAft>
              <a:buNone/>
            </a:pPr>
            <a:r>
              <a:t/>
            </a:r>
            <a:endParaRPr sz="1050">
              <a:solidFill>
                <a:srgbClr val="000000"/>
              </a:solidFill>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sz="105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INTC</a:t>
            </a:r>
            <a:endParaRPr sz="2700"/>
          </a:p>
        </p:txBody>
      </p:sp>
      <p:sp>
        <p:nvSpPr>
          <p:cNvPr id="286" name="Google Shape;286;p42"/>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87" name="Google Shape;287;p42"/>
          <p:cNvPicPr preferRelativeResize="0"/>
          <p:nvPr/>
        </p:nvPicPr>
        <p:blipFill>
          <a:blip r:embed="rId3">
            <a:alphaModFix/>
          </a:blip>
          <a:stretch>
            <a:fillRect/>
          </a:stretch>
        </p:blipFill>
        <p:spPr>
          <a:xfrm>
            <a:off x="641313" y="903100"/>
            <a:ext cx="7861375" cy="3947350"/>
          </a:xfrm>
          <a:prstGeom prst="rect">
            <a:avLst/>
          </a:prstGeom>
          <a:noFill/>
          <a:ln>
            <a:noFill/>
          </a:ln>
        </p:spPr>
      </p:pic>
      <p:pic>
        <p:nvPicPr>
          <p:cNvPr id="288" name="Google Shape;288;p42"/>
          <p:cNvPicPr preferRelativeResize="0"/>
          <p:nvPr/>
        </p:nvPicPr>
        <p:blipFill>
          <a:blip r:embed="rId4">
            <a:alphaModFix/>
          </a:blip>
          <a:stretch>
            <a:fillRect/>
          </a:stretch>
        </p:blipFill>
        <p:spPr>
          <a:xfrm>
            <a:off x="1101350" y="4059200"/>
            <a:ext cx="2800350" cy="40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AAPL</a:t>
            </a:r>
            <a:endParaRPr sz="2700"/>
          </a:p>
        </p:txBody>
      </p:sp>
      <p:sp>
        <p:nvSpPr>
          <p:cNvPr id="294" name="Google Shape;294;p43"/>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295" name="Google Shape;295;p43"/>
          <p:cNvPicPr preferRelativeResize="0"/>
          <p:nvPr/>
        </p:nvPicPr>
        <p:blipFill>
          <a:blip r:embed="rId3">
            <a:alphaModFix/>
          </a:blip>
          <a:stretch>
            <a:fillRect/>
          </a:stretch>
        </p:blipFill>
        <p:spPr>
          <a:xfrm>
            <a:off x="311700" y="903100"/>
            <a:ext cx="6358901" cy="4108025"/>
          </a:xfrm>
          <a:prstGeom prst="rect">
            <a:avLst/>
          </a:prstGeom>
          <a:noFill/>
          <a:ln>
            <a:noFill/>
          </a:ln>
        </p:spPr>
      </p:pic>
      <p:sp>
        <p:nvSpPr>
          <p:cNvPr id="296" name="Google Shape;296;p43"/>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0.3</a:t>
            </a:r>
            <a:endParaRPr sz="1300">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sp>
        <p:nvSpPr>
          <p:cNvPr id="301" name="Google Shape;301;p4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AAPL</a:t>
            </a:r>
            <a:endParaRPr sz="2700"/>
          </a:p>
        </p:txBody>
      </p:sp>
      <p:sp>
        <p:nvSpPr>
          <p:cNvPr id="302" name="Google Shape;302;p44"/>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03" name="Google Shape;303;p44"/>
          <p:cNvPicPr preferRelativeResize="0"/>
          <p:nvPr/>
        </p:nvPicPr>
        <p:blipFill>
          <a:blip r:embed="rId3">
            <a:alphaModFix/>
          </a:blip>
          <a:stretch>
            <a:fillRect/>
          </a:stretch>
        </p:blipFill>
        <p:spPr>
          <a:xfrm>
            <a:off x="598263" y="903100"/>
            <a:ext cx="7947475" cy="3977950"/>
          </a:xfrm>
          <a:prstGeom prst="rect">
            <a:avLst/>
          </a:prstGeom>
          <a:noFill/>
          <a:ln>
            <a:noFill/>
          </a:ln>
        </p:spPr>
      </p:pic>
      <p:pic>
        <p:nvPicPr>
          <p:cNvPr id="304" name="Google Shape;304;p44"/>
          <p:cNvPicPr preferRelativeResize="0"/>
          <p:nvPr/>
        </p:nvPicPr>
        <p:blipFill>
          <a:blip r:embed="rId4">
            <a:alphaModFix/>
          </a:blip>
          <a:stretch>
            <a:fillRect/>
          </a:stretch>
        </p:blipFill>
        <p:spPr>
          <a:xfrm>
            <a:off x="6260913" y="4058750"/>
            <a:ext cx="1990725" cy="381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AEO</a:t>
            </a:r>
            <a:endParaRPr sz="2700"/>
          </a:p>
        </p:txBody>
      </p:sp>
      <p:sp>
        <p:nvSpPr>
          <p:cNvPr id="310" name="Google Shape;310;p4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11" name="Google Shape;311;p45"/>
          <p:cNvPicPr preferRelativeResize="0"/>
          <p:nvPr/>
        </p:nvPicPr>
        <p:blipFill>
          <a:blip r:embed="rId3">
            <a:alphaModFix/>
          </a:blip>
          <a:stretch>
            <a:fillRect/>
          </a:stretch>
        </p:blipFill>
        <p:spPr>
          <a:xfrm>
            <a:off x="311700" y="903100"/>
            <a:ext cx="6447574" cy="4076924"/>
          </a:xfrm>
          <a:prstGeom prst="rect">
            <a:avLst/>
          </a:prstGeom>
          <a:noFill/>
          <a:ln>
            <a:noFill/>
          </a:ln>
        </p:spPr>
      </p:pic>
      <p:sp>
        <p:nvSpPr>
          <p:cNvPr id="312" name="Google Shape;312;p45"/>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0.1</a:t>
            </a:r>
            <a:endParaRPr sz="1300">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 name="Shape 316"/>
        <p:cNvGrpSpPr/>
        <p:nvPr/>
      </p:nvGrpSpPr>
      <p:grpSpPr>
        <a:xfrm>
          <a:off x="0" y="0"/>
          <a:ext cx="0" cy="0"/>
          <a:chOff x="0" y="0"/>
          <a:chExt cx="0" cy="0"/>
        </a:xfrm>
      </p:grpSpPr>
      <p:sp>
        <p:nvSpPr>
          <p:cNvPr id="317" name="Google Shape;317;p4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AEO</a:t>
            </a:r>
            <a:endParaRPr sz="2700"/>
          </a:p>
        </p:txBody>
      </p:sp>
      <p:sp>
        <p:nvSpPr>
          <p:cNvPr id="318" name="Google Shape;318;p4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19" name="Google Shape;319;p46"/>
          <p:cNvPicPr preferRelativeResize="0"/>
          <p:nvPr/>
        </p:nvPicPr>
        <p:blipFill>
          <a:blip r:embed="rId3">
            <a:alphaModFix/>
          </a:blip>
          <a:stretch>
            <a:fillRect/>
          </a:stretch>
        </p:blipFill>
        <p:spPr>
          <a:xfrm>
            <a:off x="587388" y="903100"/>
            <a:ext cx="7969225" cy="3997175"/>
          </a:xfrm>
          <a:prstGeom prst="rect">
            <a:avLst/>
          </a:prstGeom>
          <a:noFill/>
          <a:ln>
            <a:noFill/>
          </a:ln>
        </p:spPr>
      </p:pic>
      <p:pic>
        <p:nvPicPr>
          <p:cNvPr id="320" name="Google Shape;320;p46"/>
          <p:cNvPicPr preferRelativeResize="0"/>
          <p:nvPr/>
        </p:nvPicPr>
        <p:blipFill>
          <a:blip r:embed="rId4">
            <a:alphaModFix/>
          </a:blip>
          <a:stretch>
            <a:fillRect/>
          </a:stretch>
        </p:blipFill>
        <p:spPr>
          <a:xfrm>
            <a:off x="1082750" y="4018875"/>
            <a:ext cx="2857500" cy="38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sp>
        <p:nvSpPr>
          <p:cNvPr id="325" name="Google Shape;325;p4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BAC</a:t>
            </a:r>
            <a:endParaRPr sz="2700"/>
          </a:p>
        </p:txBody>
      </p:sp>
      <p:sp>
        <p:nvSpPr>
          <p:cNvPr id="326" name="Google Shape;326;p47"/>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27" name="Google Shape;327;p47"/>
          <p:cNvPicPr preferRelativeResize="0"/>
          <p:nvPr/>
        </p:nvPicPr>
        <p:blipFill>
          <a:blip r:embed="rId3">
            <a:alphaModFix/>
          </a:blip>
          <a:stretch>
            <a:fillRect/>
          </a:stretch>
        </p:blipFill>
        <p:spPr>
          <a:xfrm>
            <a:off x="311700" y="903100"/>
            <a:ext cx="7301425" cy="4136725"/>
          </a:xfrm>
          <a:prstGeom prst="rect">
            <a:avLst/>
          </a:prstGeom>
          <a:noFill/>
          <a:ln>
            <a:noFill/>
          </a:ln>
        </p:spPr>
      </p:pic>
      <p:sp>
        <p:nvSpPr>
          <p:cNvPr id="328" name="Google Shape;328;p47"/>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0.1</a:t>
            </a:r>
            <a:endParaRPr sz="1300">
              <a:latin typeface="Old Standard TT"/>
              <a:ea typeface="Old Standard TT"/>
              <a:cs typeface="Old Standard TT"/>
              <a:sym typeface="Old Standard T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4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BAC</a:t>
            </a:r>
            <a:endParaRPr sz="2700"/>
          </a:p>
        </p:txBody>
      </p:sp>
      <p:sp>
        <p:nvSpPr>
          <p:cNvPr id="334" name="Google Shape;334;p48"/>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35" name="Google Shape;335;p48"/>
          <p:cNvPicPr preferRelativeResize="0"/>
          <p:nvPr/>
        </p:nvPicPr>
        <p:blipFill>
          <a:blip r:embed="rId3">
            <a:alphaModFix/>
          </a:blip>
          <a:stretch>
            <a:fillRect/>
          </a:stretch>
        </p:blipFill>
        <p:spPr>
          <a:xfrm>
            <a:off x="593650" y="903100"/>
            <a:ext cx="7956700" cy="3978350"/>
          </a:xfrm>
          <a:prstGeom prst="rect">
            <a:avLst/>
          </a:prstGeom>
          <a:noFill/>
          <a:ln>
            <a:noFill/>
          </a:ln>
        </p:spPr>
      </p:pic>
      <p:pic>
        <p:nvPicPr>
          <p:cNvPr id="336" name="Google Shape;336;p48"/>
          <p:cNvPicPr preferRelativeResize="0"/>
          <p:nvPr/>
        </p:nvPicPr>
        <p:blipFill>
          <a:blip r:embed="rId4">
            <a:alphaModFix/>
          </a:blip>
          <a:stretch>
            <a:fillRect/>
          </a:stretch>
        </p:blipFill>
        <p:spPr>
          <a:xfrm>
            <a:off x="5463488" y="4015013"/>
            <a:ext cx="2847975" cy="428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p4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a:t>
            </a:r>
            <a:r>
              <a:rPr lang="en" sz="2700"/>
              <a:t> - WMT</a:t>
            </a:r>
            <a:endParaRPr sz="2700"/>
          </a:p>
        </p:txBody>
      </p:sp>
      <p:sp>
        <p:nvSpPr>
          <p:cNvPr id="342" name="Google Shape;342;p49"/>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43" name="Google Shape;343;p49"/>
          <p:cNvPicPr preferRelativeResize="0"/>
          <p:nvPr/>
        </p:nvPicPr>
        <p:blipFill>
          <a:blip r:embed="rId3">
            <a:alphaModFix/>
          </a:blip>
          <a:stretch>
            <a:fillRect/>
          </a:stretch>
        </p:blipFill>
        <p:spPr>
          <a:xfrm>
            <a:off x="311700" y="903100"/>
            <a:ext cx="6357201" cy="4096850"/>
          </a:xfrm>
          <a:prstGeom prst="rect">
            <a:avLst/>
          </a:prstGeom>
          <a:noFill/>
          <a:ln>
            <a:noFill/>
          </a:ln>
        </p:spPr>
      </p:pic>
      <p:sp>
        <p:nvSpPr>
          <p:cNvPr id="344" name="Google Shape;344;p49"/>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50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0.1</a:t>
            </a:r>
            <a:endParaRPr sz="1300">
              <a:latin typeface="Old Standard TT"/>
              <a:ea typeface="Old Standard TT"/>
              <a:cs typeface="Old Standard TT"/>
              <a:sym typeface="Old Standard T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sp>
        <p:nvSpPr>
          <p:cNvPr id="349" name="Google Shape;349;p5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WMT</a:t>
            </a:r>
            <a:endParaRPr sz="2700"/>
          </a:p>
        </p:txBody>
      </p:sp>
      <p:sp>
        <p:nvSpPr>
          <p:cNvPr id="350" name="Google Shape;350;p50"/>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51" name="Google Shape;351;p50"/>
          <p:cNvPicPr preferRelativeResize="0"/>
          <p:nvPr/>
        </p:nvPicPr>
        <p:blipFill>
          <a:blip r:embed="rId3">
            <a:alphaModFix/>
          </a:blip>
          <a:stretch>
            <a:fillRect/>
          </a:stretch>
        </p:blipFill>
        <p:spPr>
          <a:xfrm>
            <a:off x="574825" y="903100"/>
            <a:ext cx="7994349" cy="3997175"/>
          </a:xfrm>
          <a:prstGeom prst="rect">
            <a:avLst/>
          </a:prstGeom>
          <a:noFill/>
          <a:ln>
            <a:noFill/>
          </a:ln>
        </p:spPr>
      </p:pic>
      <p:pic>
        <p:nvPicPr>
          <p:cNvPr id="352" name="Google Shape;352;p50"/>
          <p:cNvPicPr preferRelativeResize="0"/>
          <p:nvPr/>
        </p:nvPicPr>
        <p:blipFill>
          <a:blip r:embed="rId4">
            <a:alphaModFix/>
          </a:blip>
          <a:stretch>
            <a:fillRect/>
          </a:stretch>
        </p:blipFill>
        <p:spPr>
          <a:xfrm>
            <a:off x="5512438" y="3989850"/>
            <a:ext cx="2809875" cy="419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6" name="Shape 356"/>
        <p:cNvGrpSpPr/>
        <p:nvPr/>
      </p:nvGrpSpPr>
      <p:grpSpPr>
        <a:xfrm>
          <a:off x="0" y="0"/>
          <a:ext cx="0" cy="0"/>
          <a:chOff x="0" y="0"/>
          <a:chExt cx="0" cy="0"/>
        </a:xfrm>
      </p:grpSpPr>
      <p:sp>
        <p:nvSpPr>
          <p:cNvPr id="357" name="Google Shape;357;p5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GOOG</a:t>
            </a:r>
            <a:endParaRPr sz="2700"/>
          </a:p>
        </p:txBody>
      </p:sp>
      <p:sp>
        <p:nvSpPr>
          <p:cNvPr id="358" name="Google Shape;358;p51"/>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59" name="Google Shape;359;p51"/>
          <p:cNvPicPr preferRelativeResize="0"/>
          <p:nvPr/>
        </p:nvPicPr>
        <p:blipFill>
          <a:blip r:embed="rId3">
            <a:alphaModFix/>
          </a:blip>
          <a:stretch>
            <a:fillRect/>
          </a:stretch>
        </p:blipFill>
        <p:spPr>
          <a:xfrm>
            <a:off x="311700" y="903100"/>
            <a:ext cx="6388800" cy="4107625"/>
          </a:xfrm>
          <a:prstGeom prst="rect">
            <a:avLst/>
          </a:prstGeom>
          <a:noFill/>
          <a:ln>
            <a:noFill/>
          </a:ln>
        </p:spPr>
      </p:pic>
      <p:sp>
        <p:nvSpPr>
          <p:cNvPr id="360" name="Google Shape;360;p51"/>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0.4</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0.5</a:t>
            </a:r>
            <a:endParaRPr sz="13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DBSCAN</a:t>
            </a:r>
            <a:endParaRPr sz="2700"/>
          </a:p>
        </p:txBody>
      </p:sp>
      <p:sp>
        <p:nvSpPr>
          <p:cNvPr id="78" name="Google Shape;78;p1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latin typeface="Arial"/>
                <a:ea typeface="Arial"/>
                <a:cs typeface="Arial"/>
                <a:sym typeface="Arial"/>
              </a:rPr>
              <a:t>It is a density-based clustering non-parametric algorithm: given a set of points in some space, it groups together points that are closely packed together (points with many nearby neighbors), marking as outliers points that lie alone in low-density regions (whose nearest neighbors are too far away). DBSCAN is one of the most common clustering algorithms and also most cited in scientific literature.</a:t>
            </a:r>
            <a:endParaRPr sz="1050">
              <a:solidFill>
                <a:srgbClr val="202122"/>
              </a:solidFill>
              <a:highlight>
                <a:srgbClr val="FFFFFF"/>
              </a:highlight>
              <a:latin typeface="Arial"/>
              <a:ea typeface="Arial"/>
              <a:cs typeface="Arial"/>
              <a:sym typeface="Arial"/>
            </a:endParaRPr>
          </a:p>
          <a:p>
            <a:pPr indent="0" lvl="0" marL="0" rtl="0" algn="l">
              <a:lnSpc>
                <a:spcPct val="166666"/>
              </a:lnSpc>
              <a:spcBef>
                <a:spcPts val="1600"/>
              </a:spcBef>
              <a:spcAft>
                <a:spcPts val="0"/>
              </a:spcAft>
              <a:buClr>
                <a:schemeClr val="dk1"/>
              </a:buClr>
              <a:buSzPts val="1100"/>
              <a:buFont typeface="Arial"/>
              <a:buNone/>
            </a:pPr>
            <a:r>
              <a:rPr lang="en" sz="1050">
                <a:highlight>
                  <a:srgbClr val="FFFFFF"/>
                </a:highlight>
                <a:latin typeface="Arial"/>
                <a:ea typeface="Arial"/>
                <a:cs typeface="Arial"/>
                <a:sym typeface="Arial"/>
              </a:rPr>
              <a:t>Algorithms start by picking a point(one record) </a:t>
            </a:r>
            <a:r>
              <a:rPr b="1" lang="en" sz="1050">
                <a:highlight>
                  <a:srgbClr val="FFFFFF"/>
                </a:highlight>
                <a:latin typeface="Arial"/>
                <a:ea typeface="Arial"/>
                <a:cs typeface="Arial"/>
                <a:sym typeface="Arial"/>
              </a:rPr>
              <a:t>x </a:t>
            </a:r>
            <a:r>
              <a:rPr lang="en" sz="1050">
                <a:highlight>
                  <a:srgbClr val="FFFFFF"/>
                </a:highlight>
                <a:latin typeface="Arial"/>
                <a:ea typeface="Arial"/>
                <a:cs typeface="Arial"/>
                <a:sym typeface="Arial"/>
              </a:rPr>
              <a:t>from your dataset at random and assign it to a cluster 1. Then it counts how many points are located within the ε (epsilon) distance from </a:t>
            </a:r>
            <a:r>
              <a:rPr b="1" lang="en" sz="1050">
                <a:highlight>
                  <a:srgbClr val="FFFFFF"/>
                </a:highlight>
                <a:latin typeface="Arial"/>
                <a:ea typeface="Arial"/>
                <a:cs typeface="Arial"/>
                <a:sym typeface="Arial"/>
              </a:rPr>
              <a:t>x</a:t>
            </a:r>
            <a:r>
              <a:rPr lang="en" sz="1050">
                <a:highlight>
                  <a:srgbClr val="FFFFFF"/>
                </a:highlight>
                <a:latin typeface="Arial"/>
                <a:ea typeface="Arial"/>
                <a:cs typeface="Arial"/>
                <a:sym typeface="Arial"/>
              </a:rPr>
              <a:t>. If this quantity is greater than or equal to minPoints (n), then considers it as core point, then it will pull out all these ε-neighbours to the same cluster 1. It will then examine each member of cluster 1 and find their respective ε -neighbours. If some member of cluster 1 has </a:t>
            </a:r>
            <a:r>
              <a:rPr i="1" lang="en" sz="1050">
                <a:highlight>
                  <a:srgbClr val="FFFFFF"/>
                </a:highlight>
                <a:latin typeface="Arial"/>
                <a:ea typeface="Arial"/>
                <a:cs typeface="Arial"/>
                <a:sym typeface="Arial"/>
              </a:rPr>
              <a:t>n </a:t>
            </a:r>
            <a:r>
              <a:rPr lang="en" sz="1050">
                <a:highlight>
                  <a:srgbClr val="FFFFFF"/>
                </a:highlight>
                <a:latin typeface="Arial"/>
                <a:ea typeface="Arial"/>
                <a:cs typeface="Arial"/>
                <a:sym typeface="Arial"/>
              </a:rPr>
              <a:t>or moreε-neighbours, it will expand cluster 1 by putting those ε-neighbours to the cluster. It will continue expanding cluster 1 until there are no more examples to put in it. </a:t>
            </a:r>
            <a:endParaRPr sz="1050">
              <a:highlight>
                <a:srgbClr val="FFFFFF"/>
              </a:highlight>
              <a:latin typeface="Arial"/>
              <a:ea typeface="Arial"/>
              <a:cs typeface="Arial"/>
              <a:sym typeface="Arial"/>
            </a:endParaRPr>
          </a:p>
          <a:p>
            <a:pPr indent="0" lvl="0" marL="0" rtl="0" algn="l">
              <a:lnSpc>
                <a:spcPct val="166666"/>
              </a:lnSpc>
              <a:spcBef>
                <a:spcPts val="1600"/>
              </a:spcBef>
              <a:spcAft>
                <a:spcPts val="0"/>
              </a:spcAft>
              <a:buClr>
                <a:schemeClr val="dk1"/>
              </a:buClr>
              <a:buSzPts val="1100"/>
              <a:buFont typeface="Arial"/>
              <a:buNone/>
            </a:pPr>
            <a:r>
              <a:rPr lang="en" sz="1050">
                <a:highlight>
                  <a:srgbClr val="FFFFFF"/>
                </a:highlight>
                <a:latin typeface="Arial"/>
                <a:ea typeface="Arial"/>
                <a:cs typeface="Arial"/>
                <a:sym typeface="Arial"/>
              </a:rPr>
              <a:t>In the latter case, it will pick another point from the dataset not belonging to any cluster and put it to cluster 2. It will continue like this until all examples either belong to some cluster or are marked as outliers. </a:t>
            </a:r>
            <a:endParaRPr sz="1050">
              <a:highlight>
                <a:srgbClr val="FFFFFF"/>
              </a:highlight>
              <a:latin typeface="Arial"/>
              <a:ea typeface="Arial"/>
              <a:cs typeface="Arial"/>
              <a:sym typeface="Arial"/>
            </a:endParaRPr>
          </a:p>
          <a:p>
            <a:pPr indent="0" lvl="0" marL="0" rtl="0" algn="l">
              <a:spcBef>
                <a:spcPts val="1600"/>
              </a:spcBef>
              <a:spcAft>
                <a:spcPts val="1600"/>
              </a:spcAft>
              <a:buNone/>
            </a:pPr>
            <a:r>
              <a:t/>
            </a:r>
            <a:endParaRPr sz="1050">
              <a:solidFill>
                <a:srgbClr val="2021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sp>
        <p:nvSpPr>
          <p:cNvPr id="365" name="Google Shape;365;p5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GOOG</a:t>
            </a:r>
            <a:endParaRPr sz="2700"/>
          </a:p>
        </p:txBody>
      </p:sp>
      <p:sp>
        <p:nvSpPr>
          <p:cNvPr id="366" name="Google Shape;366;p52"/>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67" name="Google Shape;367;p52"/>
          <p:cNvPicPr preferRelativeResize="0"/>
          <p:nvPr/>
        </p:nvPicPr>
        <p:blipFill>
          <a:blip r:embed="rId3">
            <a:alphaModFix/>
          </a:blip>
          <a:stretch>
            <a:fillRect/>
          </a:stretch>
        </p:blipFill>
        <p:spPr>
          <a:xfrm>
            <a:off x="644575" y="903100"/>
            <a:ext cx="7854826" cy="3927400"/>
          </a:xfrm>
          <a:prstGeom prst="rect">
            <a:avLst/>
          </a:prstGeom>
          <a:noFill/>
          <a:ln>
            <a:noFill/>
          </a:ln>
        </p:spPr>
      </p:pic>
      <p:pic>
        <p:nvPicPr>
          <p:cNvPr id="368" name="Google Shape;368;p52"/>
          <p:cNvPicPr preferRelativeResize="0"/>
          <p:nvPr/>
        </p:nvPicPr>
        <p:blipFill>
          <a:blip r:embed="rId4">
            <a:alphaModFix/>
          </a:blip>
          <a:stretch>
            <a:fillRect/>
          </a:stretch>
        </p:blipFill>
        <p:spPr>
          <a:xfrm>
            <a:off x="6162988" y="3953413"/>
            <a:ext cx="2066925" cy="352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5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INTC</a:t>
            </a:r>
            <a:endParaRPr sz="2700"/>
          </a:p>
        </p:txBody>
      </p:sp>
      <p:sp>
        <p:nvSpPr>
          <p:cNvPr id="374" name="Google Shape;374;p53"/>
          <p:cNvSpPr txBox="1"/>
          <p:nvPr>
            <p:ph idx="1" type="body"/>
          </p:nvPr>
        </p:nvSpPr>
        <p:spPr>
          <a:xfrm>
            <a:off x="251425" y="85885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75" name="Google Shape;375;p53"/>
          <p:cNvPicPr preferRelativeResize="0"/>
          <p:nvPr/>
        </p:nvPicPr>
        <p:blipFill>
          <a:blip r:embed="rId3">
            <a:alphaModFix/>
          </a:blip>
          <a:stretch>
            <a:fillRect/>
          </a:stretch>
        </p:blipFill>
        <p:spPr>
          <a:xfrm>
            <a:off x="251425" y="858850"/>
            <a:ext cx="6453774" cy="4121174"/>
          </a:xfrm>
          <a:prstGeom prst="rect">
            <a:avLst/>
          </a:prstGeom>
          <a:noFill/>
          <a:ln>
            <a:noFill/>
          </a:ln>
        </p:spPr>
      </p:pic>
      <p:sp>
        <p:nvSpPr>
          <p:cNvPr id="376" name="Google Shape;376;p53"/>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0.4</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30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0.5</a:t>
            </a:r>
            <a:endParaRPr sz="1300">
              <a:latin typeface="Old Standard TT"/>
              <a:ea typeface="Old Standard TT"/>
              <a:cs typeface="Old Standard TT"/>
              <a:sym typeface="Old Standard T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 INTC</a:t>
            </a:r>
            <a:endParaRPr sz="2700"/>
          </a:p>
        </p:txBody>
      </p:sp>
      <p:sp>
        <p:nvSpPr>
          <p:cNvPr id="382" name="Google Shape;382;p54"/>
          <p:cNvSpPr txBox="1"/>
          <p:nvPr>
            <p:ph idx="1" type="body"/>
          </p:nvPr>
        </p:nvSpPr>
        <p:spPr>
          <a:xfrm>
            <a:off x="251425" y="85885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83" name="Google Shape;383;p54"/>
          <p:cNvPicPr preferRelativeResize="0"/>
          <p:nvPr/>
        </p:nvPicPr>
        <p:blipFill>
          <a:blip r:embed="rId3">
            <a:alphaModFix/>
          </a:blip>
          <a:stretch>
            <a:fillRect/>
          </a:stretch>
        </p:blipFill>
        <p:spPr>
          <a:xfrm>
            <a:off x="608712" y="858850"/>
            <a:ext cx="7926576" cy="3921825"/>
          </a:xfrm>
          <a:prstGeom prst="rect">
            <a:avLst/>
          </a:prstGeom>
          <a:noFill/>
          <a:ln>
            <a:noFill/>
          </a:ln>
        </p:spPr>
      </p:pic>
      <p:pic>
        <p:nvPicPr>
          <p:cNvPr id="384" name="Google Shape;384;p54"/>
          <p:cNvPicPr preferRelativeResize="0"/>
          <p:nvPr/>
        </p:nvPicPr>
        <p:blipFill>
          <a:blip r:embed="rId4">
            <a:alphaModFix/>
          </a:blip>
          <a:stretch>
            <a:fillRect/>
          </a:stretch>
        </p:blipFill>
        <p:spPr>
          <a:xfrm>
            <a:off x="1104788" y="3973813"/>
            <a:ext cx="2733675" cy="37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8" name="Shape 388"/>
        <p:cNvGrpSpPr/>
        <p:nvPr/>
      </p:nvGrpSpPr>
      <p:grpSpPr>
        <a:xfrm>
          <a:off x="0" y="0"/>
          <a:ext cx="0" cy="0"/>
          <a:chOff x="0" y="0"/>
          <a:chExt cx="0" cy="0"/>
        </a:xfrm>
      </p:grpSpPr>
      <p:sp>
        <p:nvSpPr>
          <p:cNvPr id="389" name="Google Shape;389;p5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AAPL</a:t>
            </a:r>
            <a:endParaRPr sz="2700"/>
          </a:p>
        </p:txBody>
      </p:sp>
      <p:sp>
        <p:nvSpPr>
          <p:cNvPr id="390" name="Google Shape;390;p5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91" name="Google Shape;391;p55"/>
          <p:cNvPicPr preferRelativeResize="0"/>
          <p:nvPr/>
        </p:nvPicPr>
        <p:blipFill>
          <a:blip r:embed="rId3">
            <a:alphaModFix/>
          </a:blip>
          <a:stretch>
            <a:fillRect/>
          </a:stretch>
        </p:blipFill>
        <p:spPr>
          <a:xfrm>
            <a:off x="311700" y="903100"/>
            <a:ext cx="6397826" cy="3977249"/>
          </a:xfrm>
          <a:prstGeom prst="rect">
            <a:avLst/>
          </a:prstGeom>
          <a:noFill/>
          <a:ln>
            <a:noFill/>
          </a:ln>
        </p:spPr>
      </p:pic>
      <p:sp>
        <p:nvSpPr>
          <p:cNvPr id="392" name="Google Shape;392;p55"/>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p5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AAPL</a:t>
            </a:r>
            <a:endParaRPr sz="2700"/>
          </a:p>
        </p:txBody>
      </p:sp>
      <p:sp>
        <p:nvSpPr>
          <p:cNvPr id="398" name="Google Shape;398;p5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399" name="Google Shape;399;p56"/>
          <p:cNvPicPr preferRelativeResize="0"/>
          <p:nvPr/>
        </p:nvPicPr>
        <p:blipFill>
          <a:blip r:embed="rId3">
            <a:alphaModFix/>
          </a:blip>
          <a:stretch>
            <a:fillRect/>
          </a:stretch>
        </p:blipFill>
        <p:spPr>
          <a:xfrm>
            <a:off x="546450" y="858850"/>
            <a:ext cx="8051099" cy="4033950"/>
          </a:xfrm>
          <a:prstGeom prst="rect">
            <a:avLst/>
          </a:prstGeom>
          <a:noFill/>
          <a:ln>
            <a:noFill/>
          </a:ln>
        </p:spPr>
      </p:pic>
      <p:pic>
        <p:nvPicPr>
          <p:cNvPr id="400" name="Google Shape;400;p56"/>
          <p:cNvPicPr preferRelativeResize="0"/>
          <p:nvPr/>
        </p:nvPicPr>
        <p:blipFill>
          <a:blip r:embed="rId4">
            <a:alphaModFix/>
          </a:blip>
          <a:stretch>
            <a:fillRect/>
          </a:stretch>
        </p:blipFill>
        <p:spPr>
          <a:xfrm>
            <a:off x="5517625" y="4014563"/>
            <a:ext cx="2819400" cy="409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AEO</a:t>
            </a:r>
            <a:endParaRPr sz="2700"/>
          </a:p>
        </p:txBody>
      </p:sp>
      <p:sp>
        <p:nvSpPr>
          <p:cNvPr id="406" name="Google Shape;406;p57"/>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07" name="Google Shape;407;p57"/>
          <p:cNvPicPr preferRelativeResize="0"/>
          <p:nvPr/>
        </p:nvPicPr>
        <p:blipFill>
          <a:blip r:embed="rId3">
            <a:alphaModFix/>
          </a:blip>
          <a:stretch>
            <a:fillRect/>
          </a:stretch>
        </p:blipFill>
        <p:spPr>
          <a:xfrm>
            <a:off x="252850" y="903100"/>
            <a:ext cx="6437676" cy="4012425"/>
          </a:xfrm>
          <a:prstGeom prst="rect">
            <a:avLst/>
          </a:prstGeom>
          <a:noFill/>
          <a:ln>
            <a:noFill/>
          </a:ln>
        </p:spPr>
      </p:pic>
      <p:sp>
        <p:nvSpPr>
          <p:cNvPr id="408" name="Google Shape;408;p57"/>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0.001</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AEO</a:t>
            </a:r>
            <a:endParaRPr sz="2700"/>
          </a:p>
        </p:txBody>
      </p:sp>
      <p:sp>
        <p:nvSpPr>
          <p:cNvPr id="414" name="Google Shape;414;p58"/>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15" name="Google Shape;415;p58"/>
          <p:cNvPicPr preferRelativeResize="0"/>
          <p:nvPr/>
        </p:nvPicPr>
        <p:blipFill>
          <a:blip r:embed="rId3">
            <a:alphaModFix/>
          </a:blip>
          <a:stretch>
            <a:fillRect/>
          </a:stretch>
        </p:blipFill>
        <p:spPr>
          <a:xfrm>
            <a:off x="547350" y="903100"/>
            <a:ext cx="8049300" cy="3991101"/>
          </a:xfrm>
          <a:prstGeom prst="rect">
            <a:avLst/>
          </a:prstGeom>
          <a:noFill/>
          <a:ln>
            <a:noFill/>
          </a:ln>
        </p:spPr>
      </p:pic>
      <p:pic>
        <p:nvPicPr>
          <p:cNvPr id="416" name="Google Shape;416;p58"/>
          <p:cNvPicPr preferRelativeResize="0"/>
          <p:nvPr/>
        </p:nvPicPr>
        <p:blipFill>
          <a:blip r:embed="rId4">
            <a:alphaModFix/>
          </a:blip>
          <a:stretch>
            <a:fillRect/>
          </a:stretch>
        </p:blipFill>
        <p:spPr>
          <a:xfrm>
            <a:off x="1099600" y="3989875"/>
            <a:ext cx="2724150" cy="419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5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BAC</a:t>
            </a:r>
            <a:endParaRPr sz="2700"/>
          </a:p>
        </p:txBody>
      </p:sp>
      <p:sp>
        <p:nvSpPr>
          <p:cNvPr id="422" name="Google Shape;422;p59"/>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23" name="Google Shape;423;p59"/>
          <p:cNvPicPr preferRelativeResize="0"/>
          <p:nvPr/>
        </p:nvPicPr>
        <p:blipFill>
          <a:blip r:embed="rId3">
            <a:alphaModFix/>
          </a:blip>
          <a:stretch>
            <a:fillRect/>
          </a:stretch>
        </p:blipFill>
        <p:spPr>
          <a:xfrm>
            <a:off x="311700" y="903100"/>
            <a:ext cx="6398100" cy="3907475"/>
          </a:xfrm>
          <a:prstGeom prst="rect">
            <a:avLst/>
          </a:prstGeom>
          <a:noFill/>
          <a:ln>
            <a:noFill/>
          </a:ln>
        </p:spPr>
      </p:pic>
      <p:sp>
        <p:nvSpPr>
          <p:cNvPr id="424" name="Google Shape;424;p59"/>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0.002</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8" name="Shape 428"/>
        <p:cNvGrpSpPr/>
        <p:nvPr/>
      </p:nvGrpSpPr>
      <p:grpSpPr>
        <a:xfrm>
          <a:off x="0" y="0"/>
          <a:ext cx="0" cy="0"/>
          <a:chOff x="0" y="0"/>
          <a:chExt cx="0" cy="0"/>
        </a:xfrm>
      </p:grpSpPr>
      <p:sp>
        <p:nvSpPr>
          <p:cNvPr id="429" name="Google Shape;429;p6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BAC</a:t>
            </a:r>
            <a:endParaRPr sz="2700"/>
          </a:p>
        </p:txBody>
      </p:sp>
      <p:sp>
        <p:nvSpPr>
          <p:cNvPr id="430" name="Google Shape;430;p60"/>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31" name="Google Shape;431;p60"/>
          <p:cNvPicPr preferRelativeResize="0"/>
          <p:nvPr/>
        </p:nvPicPr>
        <p:blipFill>
          <a:blip r:embed="rId3">
            <a:alphaModFix/>
          </a:blip>
          <a:stretch>
            <a:fillRect/>
          </a:stretch>
        </p:blipFill>
        <p:spPr>
          <a:xfrm>
            <a:off x="584063" y="903100"/>
            <a:ext cx="7975875" cy="4017125"/>
          </a:xfrm>
          <a:prstGeom prst="rect">
            <a:avLst/>
          </a:prstGeom>
          <a:noFill/>
          <a:ln>
            <a:noFill/>
          </a:ln>
        </p:spPr>
      </p:pic>
      <p:pic>
        <p:nvPicPr>
          <p:cNvPr id="432" name="Google Shape;432;p60"/>
          <p:cNvPicPr preferRelativeResize="0"/>
          <p:nvPr/>
        </p:nvPicPr>
        <p:blipFill>
          <a:blip r:embed="rId4">
            <a:alphaModFix/>
          </a:blip>
          <a:stretch>
            <a:fillRect/>
          </a:stretch>
        </p:blipFill>
        <p:spPr>
          <a:xfrm>
            <a:off x="5590388" y="4048775"/>
            <a:ext cx="2733675" cy="38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6" name="Shape 436"/>
        <p:cNvGrpSpPr/>
        <p:nvPr/>
      </p:nvGrpSpPr>
      <p:grpSpPr>
        <a:xfrm>
          <a:off x="0" y="0"/>
          <a:ext cx="0" cy="0"/>
          <a:chOff x="0" y="0"/>
          <a:chExt cx="0" cy="0"/>
        </a:xfrm>
      </p:grpSpPr>
      <p:sp>
        <p:nvSpPr>
          <p:cNvPr id="437" name="Google Shape;437;p6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WMT</a:t>
            </a:r>
            <a:endParaRPr sz="2700"/>
          </a:p>
        </p:txBody>
      </p:sp>
      <p:sp>
        <p:nvSpPr>
          <p:cNvPr id="438" name="Google Shape;438;p61"/>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39" name="Google Shape;439;p61"/>
          <p:cNvPicPr preferRelativeResize="0"/>
          <p:nvPr/>
        </p:nvPicPr>
        <p:blipFill>
          <a:blip r:embed="rId3">
            <a:alphaModFix/>
          </a:blip>
          <a:stretch>
            <a:fillRect/>
          </a:stretch>
        </p:blipFill>
        <p:spPr>
          <a:xfrm>
            <a:off x="311700" y="903100"/>
            <a:ext cx="6397926" cy="4017126"/>
          </a:xfrm>
          <a:prstGeom prst="rect">
            <a:avLst/>
          </a:prstGeom>
          <a:noFill/>
          <a:ln>
            <a:noFill/>
          </a:ln>
        </p:spPr>
      </p:pic>
      <p:sp>
        <p:nvSpPr>
          <p:cNvPr id="440" name="Google Shape;440;p61"/>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Features Added</a:t>
            </a:r>
            <a:endParaRPr sz="2700"/>
          </a:p>
        </p:txBody>
      </p:sp>
      <p:sp>
        <p:nvSpPr>
          <p:cNvPr id="84" name="Google Shape;84;p17"/>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4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400">
                <a:solidFill>
                  <a:srgbClr val="000000"/>
                </a:solidFill>
                <a:highlight>
                  <a:srgbClr val="FFFFFE"/>
                </a:highlight>
                <a:latin typeface="Arial"/>
                <a:ea typeface="Arial"/>
                <a:cs typeface="Arial"/>
                <a:sym typeface="Arial"/>
              </a:rPr>
              <a:t>Close of High = </a:t>
            </a:r>
            <a:endParaRPr sz="1400">
              <a:solidFill>
                <a:srgbClr val="000000"/>
              </a:solidFill>
              <a:highlight>
                <a:srgbClr val="FFFFFE"/>
              </a:highlight>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t/>
            </a:r>
            <a:endParaRPr sz="1400">
              <a:solidFill>
                <a:srgbClr val="000000"/>
              </a:solidFill>
              <a:highlight>
                <a:srgbClr val="FFFFFE"/>
              </a:highlight>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 sz="1400">
                <a:latin typeface="Arial"/>
                <a:ea typeface="Arial"/>
                <a:cs typeface="Arial"/>
                <a:sym typeface="Arial"/>
              </a:rPr>
              <a:t>Pesudo Violatility =</a:t>
            </a:r>
            <a:endParaRPr sz="1400">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 sz="1400">
                <a:latin typeface="Arial"/>
                <a:ea typeface="Arial"/>
                <a:cs typeface="Arial"/>
                <a:sym typeface="Arial"/>
              </a:rPr>
              <a:t> </a:t>
            </a:r>
            <a:endParaRPr sz="1400">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rPr lang="en" sz="1400">
                <a:latin typeface="Arial"/>
                <a:ea typeface="Arial"/>
                <a:cs typeface="Arial"/>
                <a:sym typeface="Arial"/>
              </a:rPr>
              <a:t>Moving Average = </a:t>
            </a:r>
            <a:endParaRPr sz="1400">
              <a:latin typeface="Arial"/>
              <a:ea typeface="Arial"/>
              <a:cs typeface="Arial"/>
              <a:sym typeface="Arial"/>
            </a:endParaRPr>
          </a:p>
          <a:p>
            <a:pPr indent="0" lvl="0" marL="0" rtl="0" algn="l">
              <a:lnSpc>
                <a:spcPct val="135714"/>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Bolling Band: </a:t>
            </a:r>
            <a:endParaRPr sz="1400">
              <a:latin typeface="Arial"/>
              <a:ea typeface="Arial"/>
              <a:cs typeface="Arial"/>
              <a:sym typeface="Arial"/>
            </a:endParaRPr>
          </a:p>
          <a:p>
            <a:pPr indent="0" lvl="0" marL="0" rtl="0" algn="l">
              <a:spcBef>
                <a:spcPts val="1600"/>
              </a:spcBef>
              <a:spcAft>
                <a:spcPts val="1600"/>
              </a:spcAft>
              <a:buNone/>
            </a:pPr>
            <a:r>
              <a:t/>
            </a:r>
            <a:endParaRPr sz="1400">
              <a:latin typeface="Arial"/>
              <a:ea typeface="Arial"/>
              <a:cs typeface="Arial"/>
              <a:sym typeface="Arial"/>
            </a:endParaRPr>
          </a:p>
        </p:txBody>
      </p:sp>
      <p:pic>
        <p:nvPicPr>
          <p:cNvPr id="85" name="Google Shape;85;p17"/>
          <p:cNvPicPr preferRelativeResize="0"/>
          <p:nvPr/>
        </p:nvPicPr>
        <p:blipFill>
          <a:blip r:embed="rId3">
            <a:alphaModFix/>
          </a:blip>
          <a:stretch>
            <a:fillRect/>
          </a:stretch>
        </p:blipFill>
        <p:spPr>
          <a:xfrm>
            <a:off x="1832150" y="1454650"/>
            <a:ext cx="2448150" cy="408025"/>
          </a:xfrm>
          <a:prstGeom prst="rect">
            <a:avLst/>
          </a:prstGeom>
          <a:noFill/>
          <a:ln>
            <a:noFill/>
          </a:ln>
        </p:spPr>
      </p:pic>
      <p:pic>
        <p:nvPicPr>
          <p:cNvPr id="86" name="Google Shape;86;p17"/>
          <p:cNvPicPr preferRelativeResize="0"/>
          <p:nvPr/>
        </p:nvPicPr>
        <p:blipFill>
          <a:blip r:embed="rId4">
            <a:alphaModFix/>
          </a:blip>
          <a:stretch>
            <a:fillRect/>
          </a:stretch>
        </p:blipFill>
        <p:spPr>
          <a:xfrm>
            <a:off x="2024613" y="2013525"/>
            <a:ext cx="2063217" cy="408025"/>
          </a:xfrm>
          <a:prstGeom prst="rect">
            <a:avLst/>
          </a:prstGeom>
          <a:noFill/>
          <a:ln>
            <a:noFill/>
          </a:ln>
        </p:spPr>
      </p:pic>
      <p:pic>
        <p:nvPicPr>
          <p:cNvPr id="87" name="Google Shape;87;p17"/>
          <p:cNvPicPr preferRelativeResize="0"/>
          <p:nvPr/>
        </p:nvPicPr>
        <p:blipFill>
          <a:blip r:embed="rId5">
            <a:alphaModFix/>
          </a:blip>
          <a:stretch>
            <a:fillRect/>
          </a:stretch>
        </p:blipFill>
        <p:spPr>
          <a:xfrm>
            <a:off x="1983225" y="2618100"/>
            <a:ext cx="1093493" cy="408025"/>
          </a:xfrm>
          <a:prstGeom prst="rect">
            <a:avLst/>
          </a:prstGeom>
          <a:noFill/>
          <a:ln>
            <a:noFill/>
          </a:ln>
        </p:spPr>
      </p:pic>
      <p:pic>
        <p:nvPicPr>
          <p:cNvPr id="88" name="Google Shape;88;p17"/>
          <p:cNvPicPr preferRelativeResize="0"/>
          <p:nvPr/>
        </p:nvPicPr>
        <p:blipFill>
          <a:blip r:embed="rId6">
            <a:alphaModFix/>
          </a:blip>
          <a:stretch>
            <a:fillRect/>
          </a:stretch>
        </p:blipFill>
        <p:spPr>
          <a:xfrm>
            <a:off x="1530550" y="3182425"/>
            <a:ext cx="5638161" cy="408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p6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WMT</a:t>
            </a:r>
            <a:endParaRPr sz="2700"/>
          </a:p>
        </p:txBody>
      </p:sp>
      <p:sp>
        <p:nvSpPr>
          <p:cNvPr id="446" name="Google Shape;446;p62"/>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sz="1050">
              <a:solidFill>
                <a:srgbClr val="212121"/>
              </a:solidFill>
              <a:highlight>
                <a:srgbClr val="FFFFFF"/>
              </a:highlight>
              <a:latin typeface="Courier New"/>
              <a:ea typeface="Courier New"/>
              <a:cs typeface="Courier New"/>
              <a:sym typeface="Courier New"/>
            </a:endParaRPr>
          </a:p>
        </p:txBody>
      </p:sp>
      <p:pic>
        <p:nvPicPr>
          <p:cNvPr id="447" name="Google Shape;447;p62"/>
          <p:cNvPicPr preferRelativeResize="0"/>
          <p:nvPr/>
        </p:nvPicPr>
        <p:blipFill>
          <a:blip r:embed="rId3">
            <a:alphaModFix/>
          </a:blip>
          <a:stretch>
            <a:fillRect/>
          </a:stretch>
        </p:blipFill>
        <p:spPr>
          <a:xfrm>
            <a:off x="545425" y="903100"/>
            <a:ext cx="7959299" cy="3992200"/>
          </a:xfrm>
          <a:prstGeom prst="rect">
            <a:avLst/>
          </a:prstGeom>
          <a:noFill/>
          <a:ln>
            <a:noFill/>
          </a:ln>
        </p:spPr>
      </p:pic>
      <p:pic>
        <p:nvPicPr>
          <p:cNvPr id="448" name="Google Shape;448;p62"/>
          <p:cNvPicPr preferRelativeResize="0"/>
          <p:nvPr/>
        </p:nvPicPr>
        <p:blipFill>
          <a:blip r:embed="rId4">
            <a:alphaModFix/>
          </a:blip>
          <a:stretch>
            <a:fillRect/>
          </a:stretch>
        </p:blipFill>
        <p:spPr>
          <a:xfrm>
            <a:off x="6229350" y="3946138"/>
            <a:ext cx="2133600" cy="466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2" name="Shape 452"/>
        <p:cNvGrpSpPr/>
        <p:nvPr/>
      </p:nvGrpSpPr>
      <p:grpSpPr>
        <a:xfrm>
          <a:off x="0" y="0"/>
          <a:ext cx="0" cy="0"/>
          <a:chOff x="0" y="0"/>
          <a:chExt cx="0" cy="0"/>
        </a:xfrm>
      </p:grpSpPr>
      <p:sp>
        <p:nvSpPr>
          <p:cNvPr id="453" name="Google Shape;453;p6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GOOG</a:t>
            </a:r>
            <a:endParaRPr sz="2700"/>
          </a:p>
        </p:txBody>
      </p:sp>
      <p:sp>
        <p:nvSpPr>
          <p:cNvPr id="454" name="Google Shape;454;p63"/>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55" name="Google Shape;455;p63"/>
          <p:cNvPicPr preferRelativeResize="0"/>
          <p:nvPr/>
        </p:nvPicPr>
        <p:blipFill>
          <a:blip r:embed="rId3">
            <a:alphaModFix/>
          </a:blip>
          <a:stretch>
            <a:fillRect/>
          </a:stretch>
        </p:blipFill>
        <p:spPr>
          <a:xfrm>
            <a:off x="311700" y="903100"/>
            <a:ext cx="6408750" cy="4009175"/>
          </a:xfrm>
          <a:prstGeom prst="rect">
            <a:avLst/>
          </a:prstGeom>
          <a:noFill/>
          <a:ln>
            <a:noFill/>
          </a:ln>
        </p:spPr>
      </p:pic>
      <p:sp>
        <p:nvSpPr>
          <p:cNvPr id="456" name="Google Shape;456;p63"/>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0.006</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0" name="Shape 460"/>
        <p:cNvGrpSpPr/>
        <p:nvPr/>
      </p:nvGrpSpPr>
      <p:grpSpPr>
        <a:xfrm>
          <a:off x="0" y="0"/>
          <a:ext cx="0" cy="0"/>
          <a:chOff x="0" y="0"/>
          <a:chExt cx="0" cy="0"/>
        </a:xfrm>
      </p:grpSpPr>
      <p:sp>
        <p:nvSpPr>
          <p:cNvPr id="461" name="Google Shape;461;p6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GOOG</a:t>
            </a:r>
            <a:endParaRPr sz="2700"/>
          </a:p>
        </p:txBody>
      </p:sp>
      <p:sp>
        <p:nvSpPr>
          <p:cNvPr id="462" name="Google Shape;462;p64"/>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63" name="Google Shape;463;p64"/>
          <p:cNvPicPr preferRelativeResize="0"/>
          <p:nvPr/>
        </p:nvPicPr>
        <p:blipFill>
          <a:blip r:embed="rId3">
            <a:alphaModFix/>
          </a:blip>
          <a:stretch>
            <a:fillRect/>
          </a:stretch>
        </p:blipFill>
        <p:spPr>
          <a:xfrm>
            <a:off x="667176" y="903100"/>
            <a:ext cx="7809650" cy="3987200"/>
          </a:xfrm>
          <a:prstGeom prst="rect">
            <a:avLst/>
          </a:prstGeom>
          <a:noFill/>
          <a:ln>
            <a:noFill/>
          </a:ln>
        </p:spPr>
      </p:pic>
      <p:pic>
        <p:nvPicPr>
          <p:cNvPr id="464" name="Google Shape;464;p64"/>
          <p:cNvPicPr preferRelativeResize="0"/>
          <p:nvPr/>
        </p:nvPicPr>
        <p:blipFill>
          <a:blip r:embed="rId4">
            <a:alphaModFix/>
          </a:blip>
          <a:stretch>
            <a:fillRect/>
          </a:stretch>
        </p:blipFill>
        <p:spPr>
          <a:xfrm>
            <a:off x="5579988" y="3984663"/>
            <a:ext cx="2714625" cy="409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8" name="Shape 468"/>
        <p:cNvGrpSpPr/>
        <p:nvPr/>
      </p:nvGrpSpPr>
      <p:grpSpPr>
        <a:xfrm>
          <a:off x="0" y="0"/>
          <a:ext cx="0" cy="0"/>
          <a:chOff x="0" y="0"/>
          <a:chExt cx="0" cy="0"/>
        </a:xfrm>
      </p:grpSpPr>
      <p:sp>
        <p:nvSpPr>
          <p:cNvPr id="469" name="Google Shape;469;p65"/>
          <p:cNvSpPr txBox="1"/>
          <p:nvPr>
            <p:ph type="title"/>
          </p:nvPr>
        </p:nvSpPr>
        <p:spPr>
          <a:xfrm>
            <a:off x="382025" y="2899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INTC</a:t>
            </a:r>
            <a:endParaRPr sz="2700"/>
          </a:p>
        </p:txBody>
      </p:sp>
      <p:sp>
        <p:nvSpPr>
          <p:cNvPr id="470" name="Google Shape;470;p65"/>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71" name="Google Shape;471;p65"/>
          <p:cNvPicPr preferRelativeResize="0"/>
          <p:nvPr/>
        </p:nvPicPr>
        <p:blipFill>
          <a:blip r:embed="rId3">
            <a:alphaModFix/>
          </a:blip>
          <a:stretch>
            <a:fillRect/>
          </a:stretch>
        </p:blipFill>
        <p:spPr>
          <a:xfrm>
            <a:off x="311700" y="903100"/>
            <a:ext cx="6456850" cy="3987199"/>
          </a:xfrm>
          <a:prstGeom prst="rect">
            <a:avLst/>
          </a:prstGeom>
          <a:noFill/>
          <a:ln>
            <a:noFill/>
          </a:ln>
        </p:spPr>
      </p:pic>
      <p:sp>
        <p:nvSpPr>
          <p:cNvPr id="472" name="Google Shape;472;p65"/>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30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6" name="Shape 476"/>
        <p:cNvGrpSpPr/>
        <p:nvPr/>
      </p:nvGrpSpPr>
      <p:grpSpPr>
        <a:xfrm>
          <a:off x="0" y="0"/>
          <a:ext cx="0" cy="0"/>
          <a:chOff x="0" y="0"/>
          <a:chExt cx="0" cy="0"/>
        </a:xfrm>
      </p:grpSpPr>
      <p:sp>
        <p:nvSpPr>
          <p:cNvPr id="477" name="Google Shape;477;p6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INTC</a:t>
            </a:r>
            <a:endParaRPr sz="2700"/>
          </a:p>
        </p:txBody>
      </p:sp>
      <p:sp>
        <p:nvSpPr>
          <p:cNvPr id="478" name="Google Shape;478;p66"/>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479" name="Google Shape;479;p66"/>
          <p:cNvPicPr preferRelativeResize="0"/>
          <p:nvPr/>
        </p:nvPicPr>
        <p:blipFill>
          <a:blip r:embed="rId3">
            <a:alphaModFix/>
          </a:blip>
          <a:stretch>
            <a:fillRect/>
          </a:stretch>
        </p:blipFill>
        <p:spPr>
          <a:xfrm>
            <a:off x="665275" y="903100"/>
            <a:ext cx="7912650" cy="3977250"/>
          </a:xfrm>
          <a:prstGeom prst="rect">
            <a:avLst/>
          </a:prstGeom>
          <a:noFill/>
          <a:ln>
            <a:noFill/>
          </a:ln>
        </p:spPr>
      </p:pic>
      <p:pic>
        <p:nvPicPr>
          <p:cNvPr id="480" name="Google Shape;480;p66"/>
          <p:cNvPicPr preferRelativeResize="0"/>
          <p:nvPr/>
        </p:nvPicPr>
        <p:blipFill>
          <a:blip r:embed="rId4">
            <a:alphaModFix/>
          </a:blip>
          <a:stretch>
            <a:fillRect/>
          </a:stretch>
        </p:blipFill>
        <p:spPr>
          <a:xfrm>
            <a:off x="1106113" y="3995513"/>
            <a:ext cx="2790825" cy="447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sp>
        <p:nvSpPr>
          <p:cNvPr id="485" name="Google Shape;485;p6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Summary of Dimension Reduction for HFT </a:t>
            </a:r>
            <a:endParaRPr sz="2700"/>
          </a:p>
        </p:txBody>
      </p:sp>
      <p:sp>
        <p:nvSpPr>
          <p:cNvPr id="486" name="Google Shape;486;p67"/>
          <p:cNvSpPr txBox="1"/>
          <p:nvPr/>
        </p:nvSpPr>
        <p:spPr>
          <a:xfrm>
            <a:off x="311700" y="732375"/>
            <a:ext cx="21231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ld Standard TT"/>
                <a:ea typeface="Old Standard TT"/>
                <a:cs typeface="Old Standard TT"/>
                <a:sym typeface="Old Standard TT"/>
              </a:rPr>
              <a:t>Mean Squared Error:</a:t>
            </a:r>
            <a:endParaRPr sz="1400">
              <a:latin typeface="Old Standard TT"/>
              <a:ea typeface="Old Standard TT"/>
              <a:cs typeface="Old Standard TT"/>
              <a:sym typeface="Old Standard TT"/>
            </a:endParaRPr>
          </a:p>
        </p:txBody>
      </p:sp>
      <p:graphicFrame>
        <p:nvGraphicFramePr>
          <p:cNvPr id="487" name="Google Shape;487;p67"/>
          <p:cNvGraphicFramePr/>
          <p:nvPr/>
        </p:nvGraphicFramePr>
        <p:xfrm>
          <a:off x="1160275" y="1114413"/>
          <a:ext cx="3000000" cy="3000000"/>
        </p:xfrm>
        <a:graphic>
          <a:graphicData uri="http://schemas.openxmlformats.org/drawingml/2006/table">
            <a:tbl>
              <a:tblPr>
                <a:noFill/>
                <a:tableStyleId>{9D80FAC4-866B-4199-A649-30E60D854E4C}</a:tableStyleId>
              </a:tblPr>
              <a:tblGrid>
                <a:gridCol w="928775"/>
                <a:gridCol w="928775"/>
                <a:gridCol w="928775"/>
                <a:gridCol w="928775"/>
                <a:gridCol w="928775"/>
                <a:gridCol w="928775"/>
                <a:gridCol w="928775"/>
              </a:tblGrid>
              <a:tr h="295375">
                <a:tc>
                  <a:txBody>
                    <a:bodyPr/>
                    <a:lstStyle/>
                    <a:p>
                      <a:pPr indent="0" lvl="0" marL="0" rtl="0" algn="l">
                        <a:spcBef>
                          <a:spcPts val="0"/>
                        </a:spcBef>
                        <a:spcAft>
                          <a:spcPts val="0"/>
                        </a:spcAft>
                        <a:buNone/>
                      </a:pPr>
                      <a:r>
                        <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AAPL</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AEO</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BAC</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WMT</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GOOG</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INTC</a:t>
                      </a:r>
                      <a:endParaRPr sz="1000">
                        <a:latin typeface="Old Standard TT"/>
                        <a:ea typeface="Old Standard TT"/>
                        <a:cs typeface="Old Standard TT"/>
                        <a:sym typeface="Old Standard TT"/>
                      </a:endParaRPr>
                    </a:p>
                  </a:txBody>
                  <a:tcPr marT="91425" marB="91425" marR="91425" marL="91425">
                    <a:solidFill>
                      <a:srgbClr val="D9EAD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PCA</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40.7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0.0006</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0.0014</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0.0089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0.1206</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0.00004</a:t>
                      </a:r>
                      <a:endParaRPr sz="1000">
                        <a:latin typeface="Old Standard TT"/>
                        <a:ea typeface="Old Standard TT"/>
                        <a:cs typeface="Old Standard TT"/>
                        <a:sym typeface="Old Standard TT"/>
                      </a:endParaRPr>
                    </a:p>
                  </a:txBody>
                  <a:tcPr marT="91425" marB="91425" marR="91425" marL="91425">
                    <a:solidFill>
                      <a:srgbClr val="F3F3F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TSNE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31.1</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0.0019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0.017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0.0915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0.0005</a:t>
                      </a:r>
                      <a:endParaRPr sz="1000">
                        <a:latin typeface="Old Standard TT"/>
                        <a:ea typeface="Old Standard TT"/>
                        <a:cs typeface="Old Standard TT"/>
                        <a:sym typeface="Old Standard TT"/>
                      </a:endParaRPr>
                    </a:p>
                  </a:txBody>
                  <a:tcPr marT="91425" marB="91425" marR="91425" marL="91425">
                    <a:solidFill>
                      <a:srgbClr val="F3F3F3"/>
                    </a:solidFill>
                  </a:tcPr>
                </a:tc>
              </a:tr>
              <a:tr h="18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UMAP</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184.2</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0.0002</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0.077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0.0003</a:t>
                      </a:r>
                      <a:endParaRPr sz="1000">
                        <a:latin typeface="Old Standard TT"/>
                        <a:ea typeface="Old Standard TT"/>
                        <a:cs typeface="Old Standard TT"/>
                        <a:sym typeface="Old Standard TT"/>
                      </a:endParaRPr>
                    </a:p>
                  </a:txBody>
                  <a:tcPr marT="91425" marB="91425" marR="91425" marL="91425">
                    <a:solidFill>
                      <a:srgbClr val="F3F3F3"/>
                    </a:solidFill>
                  </a:tcPr>
                </a:tc>
              </a:tr>
              <a:tr h="100000">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LLE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0.0116</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0.0833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0.0000006</a:t>
                      </a:r>
                      <a:endParaRPr sz="1000">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
        <p:nvSpPr>
          <p:cNvPr id="488" name="Google Shape;488;p67"/>
          <p:cNvSpPr txBox="1"/>
          <p:nvPr/>
        </p:nvSpPr>
        <p:spPr>
          <a:xfrm>
            <a:off x="311700" y="2879325"/>
            <a:ext cx="16248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ld Standard TT"/>
                <a:ea typeface="Old Standard TT"/>
                <a:cs typeface="Old Standard TT"/>
                <a:sym typeface="Old Standard TT"/>
              </a:rPr>
              <a:t>Coverage Rate:</a:t>
            </a:r>
            <a:endParaRPr sz="1400">
              <a:solidFill>
                <a:schemeClr val="dk1"/>
              </a:solidFill>
              <a:latin typeface="Old Standard TT"/>
              <a:ea typeface="Old Standard TT"/>
              <a:cs typeface="Old Standard TT"/>
              <a:sym typeface="Old Standard TT"/>
            </a:endParaRPr>
          </a:p>
        </p:txBody>
      </p:sp>
      <p:graphicFrame>
        <p:nvGraphicFramePr>
          <p:cNvPr id="489" name="Google Shape;489;p67"/>
          <p:cNvGraphicFramePr/>
          <p:nvPr/>
        </p:nvGraphicFramePr>
        <p:xfrm>
          <a:off x="1160275" y="3261363"/>
          <a:ext cx="3000000" cy="3000000"/>
        </p:xfrm>
        <a:graphic>
          <a:graphicData uri="http://schemas.openxmlformats.org/drawingml/2006/table">
            <a:tbl>
              <a:tblPr>
                <a:noFill/>
                <a:tableStyleId>{9D80FAC4-866B-4199-A649-30E60D854E4C}</a:tableStyleId>
              </a:tblPr>
              <a:tblGrid>
                <a:gridCol w="928775"/>
                <a:gridCol w="928775"/>
                <a:gridCol w="928775"/>
                <a:gridCol w="928775"/>
                <a:gridCol w="928775"/>
                <a:gridCol w="928775"/>
                <a:gridCol w="928775"/>
              </a:tblGrid>
              <a:tr h="295375">
                <a:tc>
                  <a:txBody>
                    <a:bodyPr/>
                    <a:lstStyle/>
                    <a:p>
                      <a:pPr indent="0" lvl="0" marL="0" rtl="0" algn="l">
                        <a:spcBef>
                          <a:spcPts val="0"/>
                        </a:spcBef>
                        <a:spcAft>
                          <a:spcPts val="0"/>
                        </a:spcAft>
                        <a:buNone/>
                      </a:pPr>
                      <a:r>
                        <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AAPL</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AEO</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BAC</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WMT</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GOOG</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INTC</a:t>
                      </a:r>
                      <a:endParaRPr sz="1000">
                        <a:latin typeface="Old Standard TT"/>
                        <a:ea typeface="Old Standard TT"/>
                        <a:cs typeface="Old Standard TT"/>
                        <a:sym typeface="Old Standard TT"/>
                      </a:endParaRPr>
                    </a:p>
                  </a:txBody>
                  <a:tcPr marT="91425" marB="91425" marR="91425" marL="91425">
                    <a:solidFill>
                      <a:srgbClr val="D9EAD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PCA</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42%</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89%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94%</a:t>
                      </a:r>
                      <a:endParaRPr sz="1000">
                        <a:latin typeface="Old Standard TT"/>
                        <a:ea typeface="Old Standard TT"/>
                        <a:cs typeface="Old Standard TT"/>
                        <a:sym typeface="Old Standard TT"/>
                      </a:endParaRPr>
                    </a:p>
                  </a:txBody>
                  <a:tcPr marT="91425" marB="91425" marR="91425" marL="91425">
                    <a:solidFill>
                      <a:srgbClr val="F3F3F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TSNE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11%</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82%</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45%</a:t>
                      </a:r>
                      <a:endParaRPr sz="1000">
                        <a:latin typeface="Old Standard TT"/>
                        <a:ea typeface="Old Standard TT"/>
                        <a:cs typeface="Old Standard TT"/>
                        <a:sym typeface="Old Standard TT"/>
                      </a:endParaRPr>
                    </a:p>
                  </a:txBody>
                  <a:tcPr marT="91425" marB="91425" marR="91425" marL="91425">
                    <a:solidFill>
                      <a:srgbClr val="F3F3F3"/>
                    </a:solidFill>
                  </a:tcPr>
                </a:tc>
              </a:tr>
              <a:tr h="18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UMAP</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88%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59%</a:t>
                      </a:r>
                      <a:endParaRPr sz="1000">
                        <a:latin typeface="Old Standard TT"/>
                        <a:ea typeface="Old Standard TT"/>
                        <a:cs typeface="Old Standard TT"/>
                        <a:sym typeface="Old Standard TT"/>
                      </a:endParaRPr>
                    </a:p>
                  </a:txBody>
                  <a:tcPr marT="91425" marB="91425" marR="91425" marL="91425">
                    <a:solidFill>
                      <a:srgbClr val="F3F3F3"/>
                    </a:solidFill>
                  </a:tcPr>
                </a:tc>
              </a:tr>
              <a:tr h="100000">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LLE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52%</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36%</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23%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73%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97%</a:t>
                      </a:r>
                      <a:endParaRPr sz="1000">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3" name="Shape 493"/>
        <p:cNvGrpSpPr/>
        <p:nvPr/>
      </p:nvGrpSpPr>
      <p:grpSpPr>
        <a:xfrm>
          <a:off x="0" y="0"/>
          <a:ext cx="0" cy="0"/>
          <a:chOff x="0" y="0"/>
          <a:chExt cx="0" cy="0"/>
        </a:xfrm>
      </p:grpSpPr>
      <p:sp>
        <p:nvSpPr>
          <p:cNvPr id="494" name="Google Shape;494;p6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Cryptocurrency</a:t>
            </a:r>
            <a:endParaRPr sz="2700"/>
          </a:p>
        </p:txBody>
      </p:sp>
      <p:sp>
        <p:nvSpPr>
          <p:cNvPr id="495" name="Google Shape;495;p68"/>
          <p:cNvSpPr txBox="1"/>
          <p:nvPr>
            <p:ph idx="1" type="body"/>
          </p:nvPr>
        </p:nvSpPr>
        <p:spPr>
          <a:xfrm>
            <a:off x="481150" y="903100"/>
            <a:ext cx="81132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sz="1600"/>
              <a:t>Since the ETHUSD data has 100000+ observations, we decided to split the data into 4 parts and do dimension reduction separately. </a:t>
            </a:r>
            <a:endParaRPr sz="1600"/>
          </a:p>
        </p:txBody>
      </p:sp>
      <p:sp>
        <p:nvSpPr>
          <p:cNvPr id="496" name="Google Shape;496;p68"/>
          <p:cNvSpPr txBox="1"/>
          <p:nvPr/>
        </p:nvSpPr>
        <p:spPr>
          <a:xfrm>
            <a:off x="620700" y="1913500"/>
            <a:ext cx="2601000" cy="1425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crypt_df_lst =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[crypt_df.iloc[:</a:t>
            </a:r>
            <a:r>
              <a:rPr lang="en" sz="1050">
                <a:solidFill>
                  <a:srgbClr val="09885A"/>
                </a:solidFill>
                <a:highlight>
                  <a:srgbClr val="FFFFFE"/>
                </a:highlight>
                <a:latin typeface="Courier New"/>
                <a:ea typeface="Courier New"/>
                <a:cs typeface="Courier New"/>
                <a:sym typeface="Courier New"/>
              </a:rPr>
              <a:t>36000</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Crypt_df.iloc[</a:t>
            </a:r>
            <a:r>
              <a:rPr lang="en" sz="1050">
                <a:solidFill>
                  <a:srgbClr val="09885A"/>
                </a:solidFill>
                <a:highlight>
                  <a:srgbClr val="FFFFFE"/>
                </a:highlight>
                <a:latin typeface="Courier New"/>
                <a:ea typeface="Courier New"/>
                <a:cs typeface="Courier New"/>
                <a:sym typeface="Courier New"/>
              </a:rPr>
              <a:t>36001</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72000</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crypt_df.iloc[</a:t>
            </a:r>
            <a:r>
              <a:rPr lang="en" sz="1050">
                <a:solidFill>
                  <a:srgbClr val="09885A"/>
                </a:solidFill>
                <a:highlight>
                  <a:srgbClr val="FFFFFE"/>
                </a:highlight>
                <a:latin typeface="Courier New"/>
                <a:ea typeface="Courier New"/>
                <a:cs typeface="Courier New"/>
                <a:sym typeface="Courier New"/>
              </a:rPr>
              <a:t>72001</a:t>
            </a:r>
            <a:r>
              <a:rPr lang="en" sz="1050">
                <a:solidFill>
                  <a:schemeClr val="dk1"/>
                </a:solidFill>
                <a:highlight>
                  <a:srgbClr val="FFFFFE"/>
                </a:highlight>
                <a:latin typeface="Courier New"/>
                <a:ea typeface="Courier New"/>
                <a:cs typeface="Courier New"/>
                <a:sym typeface="Courier New"/>
              </a:rPr>
              <a:t>:</a:t>
            </a:r>
            <a:r>
              <a:rPr lang="en" sz="1050">
                <a:solidFill>
                  <a:srgbClr val="09885A"/>
                </a:solidFill>
                <a:highlight>
                  <a:srgbClr val="FFFFFE"/>
                </a:highlight>
                <a:latin typeface="Courier New"/>
                <a:ea typeface="Courier New"/>
                <a:cs typeface="Courier New"/>
                <a:sym typeface="Courier New"/>
              </a:rPr>
              <a:t>104000</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crypt_df.iloc[</a:t>
            </a:r>
            <a:r>
              <a:rPr lang="en" sz="1050">
                <a:solidFill>
                  <a:srgbClr val="09885A"/>
                </a:solidFill>
                <a:highlight>
                  <a:srgbClr val="FFFFFE"/>
                </a:highlight>
                <a:latin typeface="Courier New"/>
                <a:ea typeface="Courier New"/>
                <a:cs typeface="Courier New"/>
                <a:sym typeface="Courier New"/>
              </a:rPr>
              <a:t>104001</a:t>
            </a:r>
            <a:r>
              <a:rPr lang="en" sz="1050">
                <a:solidFill>
                  <a:schemeClr val="dk1"/>
                </a:solidFill>
                <a:highlight>
                  <a:srgbClr val="FFFFFE"/>
                </a:highlight>
                <a:latin typeface="Courier New"/>
                <a:ea typeface="Courier New"/>
                <a:cs typeface="Courier New"/>
                <a:sym typeface="Courier New"/>
              </a:rPr>
              <a:t>:]]               </a:t>
            </a:r>
            <a:endParaRPr sz="1050">
              <a:solidFill>
                <a:schemeClr val="dk1"/>
              </a:solidFill>
              <a:highlight>
                <a:srgbClr val="FFFFFE"/>
              </a:highlight>
              <a:latin typeface="Courier New"/>
              <a:ea typeface="Courier New"/>
              <a:cs typeface="Courier New"/>
              <a:sym typeface="Courier New"/>
            </a:endParaRPr>
          </a:p>
        </p:txBody>
      </p:sp>
      <p:sp>
        <p:nvSpPr>
          <p:cNvPr id="497" name="Google Shape;497;p68"/>
          <p:cNvSpPr txBox="1"/>
          <p:nvPr/>
        </p:nvSpPr>
        <p:spPr>
          <a:xfrm>
            <a:off x="4874350" y="14353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Threshold: 0.5%</a:t>
            </a:r>
            <a:endParaRPr>
              <a:solidFill>
                <a:schemeClr val="dk1"/>
              </a:solidFill>
              <a:latin typeface="Old Standard TT"/>
              <a:ea typeface="Old Standard TT"/>
              <a:cs typeface="Old Standard TT"/>
              <a:sym typeface="Old Standard TT"/>
            </a:endParaRPr>
          </a:p>
        </p:txBody>
      </p:sp>
      <p:graphicFrame>
        <p:nvGraphicFramePr>
          <p:cNvPr id="498" name="Google Shape;498;p68"/>
          <p:cNvGraphicFramePr/>
          <p:nvPr/>
        </p:nvGraphicFramePr>
        <p:xfrm>
          <a:off x="5030100" y="1913500"/>
          <a:ext cx="3000000" cy="3000000"/>
        </p:xfrm>
        <a:graphic>
          <a:graphicData uri="http://schemas.openxmlformats.org/drawingml/2006/table">
            <a:tbl>
              <a:tblPr>
                <a:noFill/>
                <a:tableStyleId>{9D80FAC4-866B-4199-A649-30E60D854E4C}</a:tableStyleId>
              </a:tblPr>
              <a:tblGrid>
                <a:gridCol w="1344250"/>
                <a:gridCol w="1344250"/>
              </a:tblGrid>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Part</a:t>
                      </a:r>
                      <a:endParaRPr>
                        <a:latin typeface="Old Standard TT"/>
                        <a:ea typeface="Old Standard TT"/>
                        <a:cs typeface="Old Standard TT"/>
                        <a:sym typeface="Old Standard TT"/>
                      </a:endParaRPr>
                    </a:p>
                  </a:txBody>
                  <a:tcPr marT="91425" marB="91425" marR="91425" marL="91425">
                    <a:gradFill>
                      <a:gsLst>
                        <a:gs pos="0">
                          <a:srgbClr val="AFDEDA"/>
                        </a:gs>
                        <a:gs pos="100000">
                          <a:srgbClr val="5AB1A8"/>
                        </a:gs>
                      </a:gsLst>
                      <a:path path="circle">
                        <a:fillToRect b="50%" l="50%" r="50%" t="50%"/>
                      </a:path>
                      <a:tileRect/>
                    </a:gra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 of Traditional Markers</a:t>
                      </a:r>
                      <a:endParaRPr>
                        <a:latin typeface="Old Standard TT"/>
                        <a:ea typeface="Old Standard TT"/>
                        <a:cs typeface="Old Standard TT"/>
                        <a:sym typeface="Old Standard TT"/>
                      </a:endParaRPr>
                    </a:p>
                  </a:txBody>
                  <a:tcPr marT="91425" marB="91425" marR="91425" marL="91425">
                    <a:gradFill>
                      <a:gsLst>
                        <a:gs pos="0">
                          <a:srgbClr val="AFDEDA"/>
                        </a:gs>
                        <a:gs pos="100000">
                          <a:srgbClr val="5AB1A8"/>
                        </a:gs>
                      </a:gsLst>
                      <a:path path="circle">
                        <a:fillToRect b="50%" l="50%" r="50%" t="50%"/>
                      </a:path>
                      <a:tileRect/>
                    </a:gra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1</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2584</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2</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2021</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3</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2269</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4</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1052</a:t>
                      </a:r>
                      <a:endParaRPr>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sp>
        <p:nvSpPr>
          <p:cNvPr id="503" name="Google Shape;503;p6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ETHUSD_1</a:t>
            </a:r>
            <a:endParaRPr sz="2700"/>
          </a:p>
        </p:txBody>
      </p:sp>
      <p:pic>
        <p:nvPicPr>
          <p:cNvPr id="504" name="Google Shape;504;p69"/>
          <p:cNvPicPr preferRelativeResize="0"/>
          <p:nvPr/>
        </p:nvPicPr>
        <p:blipFill>
          <a:blip r:embed="rId3">
            <a:alphaModFix/>
          </a:blip>
          <a:stretch>
            <a:fillRect/>
          </a:stretch>
        </p:blipFill>
        <p:spPr>
          <a:xfrm>
            <a:off x="122300" y="933001"/>
            <a:ext cx="6630100" cy="3853225"/>
          </a:xfrm>
          <a:prstGeom prst="rect">
            <a:avLst/>
          </a:prstGeom>
          <a:noFill/>
          <a:ln>
            <a:noFill/>
          </a:ln>
        </p:spPr>
      </p:pic>
      <p:sp>
        <p:nvSpPr>
          <p:cNvPr id="505" name="Google Shape;505;p69"/>
          <p:cNvSpPr txBox="1"/>
          <p:nvPr/>
        </p:nvSpPr>
        <p:spPr>
          <a:xfrm>
            <a:off x="6949550" y="1381575"/>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9" name="Shape 509"/>
        <p:cNvGrpSpPr/>
        <p:nvPr/>
      </p:nvGrpSpPr>
      <p:grpSpPr>
        <a:xfrm>
          <a:off x="0" y="0"/>
          <a:ext cx="0" cy="0"/>
          <a:chOff x="0" y="0"/>
          <a:chExt cx="0" cy="0"/>
        </a:xfrm>
      </p:grpSpPr>
      <p:sp>
        <p:nvSpPr>
          <p:cNvPr id="510" name="Google Shape;510;p7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t>
            </a:r>
            <a:r>
              <a:rPr lang="en" sz="2700"/>
              <a:t>ETHUSD_1</a:t>
            </a:r>
            <a:endParaRPr sz="2700"/>
          </a:p>
          <a:p>
            <a:pPr indent="0" lvl="0" marL="0" rtl="0" algn="l">
              <a:spcBef>
                <a:spcPts val="0"/>
              </a:spcBef>
              <a:spcAft>
                <a:spcPts val="0"/>
              </a:spcAft>
              <a:buNone/>
            </a:pPr>
            <a:r>
              <a:t/>
            </a:r>
            <a:endParaRPr sz="2700"/>
          </a:p>
        </p:txBody>
      </p:sp>
      <p:pic>
        <p:nvPicPr>
          <p:cNvPr id="511" name="Google Shape;511;p70"/>
          <p:cNvPicPr preferRelativeResize="0"/>
          <p:nvPr/>
        </p:nvPicPr>
        <p:blipFill>
          <a:blip r:embed="rId3">
            <a:alphaModFix/>
          </a:blip>
          <a:stretch>
            <a:fillRect/>
          </a:stretch>
        </p:blipFill>
        <p:spPr>
          <a:xfrm>
            <a:off x="859749" y="903100"/>
            <a:ext cx="7424520" cy="3795125"/>
          </a:xfrm>
          <a:prstGeom prst="rect">
            <a:avLst/>
          </a:prstGeom>
          <a:noFill/>
          <a:ln>
            <a:noFill/>
          </a:ln>
        </p:spPr>
      </p:pic>
      <p:pic>
        <p:nvPicPr>
          <p:cNvPr id="512" name="Google Shape;512;p70"/>
          <p:cNvPicPr preferRelativeResize="0"/>
          <p:nvPr/>
        </p:nvPicPr>
        <p:blipFill>
          <a:blip r:embed="rId4">
            <a:alphaModFix/>
          </a:blip>
          <a:stretch>
            <a:fillRect/>
          </a:stretch>
        </p:blipFill>
        <p:spPr>
          <a:xfrm>
            <a:off x="1424975" y="3717975"/>
            <a:ext cx="2839131" cy="528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7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PCA - ETHUSD_2</a:t>
            </a:r>
            <a:endParaRPr sz="2700"/>
          </a:p>
          <a:p>
            <a:pPr indent="0" lvl="0" marL="0" rtl="0" algn="l">
              <a:spcBef>
                <a:spcPts val="0"/>
              </a:spcBef>
              <a:spcAft>
                <a:spcPts val="0"/>
              </a:spcAft>
              <a:buNone/>
            </a:pPr>
            <a:r>
              <a:t/>
            </a:r>
            <a:endParaRPr sz="2700"/>
          </a:p>
        </p:txBody>
      </p:sp>
      <p:pic>
        <p:nvPicPr>
          <p:cNvPr id="518" name="Google Shape;518;p71"/>
          <p:cNvPicPr preferRelativeResize="0"/>
          <p:nvPr/>
        </p:nvPicPr>
        <p:blipFill>
          <a:blip r:embed="rId3">
            <a:alphaModFix/>
          </a:blip>
          <a:stretch>
            <a:fillRect/>
          </a:stretch>
        </p:blipFill>
        <p:spPr>
          <a:xfrm>
            <a:off x="311700" y="859525"/>
            <a:ext cx="6479650" cy="3752851"/>
          </a:xfrm>
          <a:prstGeom prst="rect">
            <a:avLst/>
          </a:prstGeom>
          <a:noFill/>
          <a:ln>
            <a:noFill/>
          </a:ln>
        </p:spPr>
      </p:pic>
      <p:sp>
        <p:nvSpPr>
          <p:cNvPr id="519" name="Google Shape;519;p71"/>
          <p:cNvSpPr txBox="1"/>
          <p:nvPr/>
        </p:nvSpPr>
        <p:spPr>
          <a:xfrm>
            <a:off x="6949550" y="1381575"/>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High Frequency Trading </a:t>
            </a:r>
            <a:endParaRPr sz="2700"/>
          </a:p>
        </p:txBody>
      </p:sp>
      <p:sp>
        <p:nvSpPr>
          <p:cNvPr id="94" name="Google Shape;94;p18"/>
          <p:cNvSpPr txBox="1"/>
          <p:nvPr>
            <p:ph idx="1" type="body"/>
          </p:nvPr>
        </p:nvSpPr>
        <p:spPr>
          <a:xfrm>
            <a:off x="311700" y="942975"/>
            <a:ext cx="8520600" cy="36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Apple (AAPL)</a:t>
            </a:r>
            <a:endParaRPr sz="1400"/>
          </a:p>
          <a:p>
            <a:pPr indent="-317500" lvl="0" marL="457200" rtl="0" algn="l">
              <a:spcBef>
                <a:spcPts val="0"/>
              </a:spcBef>
              <a:spcAft>
                <a:spcPts val="0"/>
              </a:spcAft>
              <a:buSzPts val="1400"/>
              <a:buChar char="●"/>
            </a:pPr>
            <a:r>
              <a:rPr lang="en" sz="1400"/>
              <a:t>American Eagle (AEO)</a:t>
            </a:r>
            <a:endParaRPr sz="1400"/>
          </a:p>
          <a:p>
            <a:pPr indent="-317500" lvl="0" marL="457200" rtl="0" algn="l">
              <a:spcBef>
                <a:spcPts val="0"/>
              </a:spcBef>
              <a:spcAft>
                <a:spcPts val="0"/>
              </a:spcAft>
              <a:buSzPts val="1400"/>
              <a:buChar char="●"/>
            </a:pPr>
            <a:r>
              <a:rPr lang="en" sz="1400"/>
              <a:t>Bank of America (BAC)</a:t>
            </a:r>
            <a:endParaRPr sz="1400"/>
          </a:p>
          <a:p>
            <a:pPr indent="-317500" lvl="0" marL="457200" rtl="0" algn="l">
              <a:spcBef>
                <a:spcPts val="0"/>
              </a:spcBef>
              <a:spcAft>
                <a:spcPts val="0"/>
              </a:spcAft>
              <a:buSzPts val="1400"/>
              <a:buChar char="●"/>
            </a:pPr>
            <a:r>
              <a:rPr lang="en" sz="1400"/>
              <a:t>Walmart (WMT)</a:t>
            </a:r>
            <a:endParaRPr sz="1400"/>
          </a:p>
          <a:p>
            <a:pPr indent="0" lvl="0" marL="457200" rtl="0" algn="l">
              <a:spcBef>
                <a:spcPts val="1600"/>
              </a:spcBef>
              <a:spcAft>
                <a:spcPts val="0"/>
              </a:spcAft>
              <a:buNone/>
            </a:pPr>
            <a:r>
              <a:t/>
            </a:r>
            <a:endParaRPr sz="1400"/>
          </a:p>
          <a:p>
            <a:pPr indent="0" lvl="0" marL="0" rtl="0" algn="l">
              <a:spcBef>
                <a:spcPts val="1600"/>
              </a:spcBef>
              <a:spcAft>
                <a:spcPts val="0"/>
              </a:spcAft>
              <a:buNone/>
            </a:pPr>
            <a:r>
              <a:rPr lang="en"/>
              <a:t>Own data (10/20/2020 - 10/27/2020):</a:t>
            </a:r>
            <a:endParaRPr/>
          </a:p>
          <a:p>
            <a:pPr indent="-317500" lvl="0" marL="457200" rtl="0" algn="l">
              <a:spcBef>
                <a:spcPts val="1600"/>
              </a:spcBef>
              <a:spcAft>
                <a:spcPts val="0"/>
              </a:spcAft>
              <a:buSzPts val="1400"/>
              <a:buChar char="●"/>
            </a:pPr>
            <a:r>
              <a:rPr lang="en" sz="1400"/>
              <a:t>Google (GOOG)</a:t>
            </a:r>
            <a:endParaRPr sz="1400"/>
          </a:p>
          <a:p>
            <a:pPr indent="-317500" lvl="0" marL="457200" rtl="0" algn="l">
              <a:spcBef>
                <a:spcPts val="0"/>
              </a:spcBef>
              <a:spcAft>
                <a:spcPts val="0"/>
              </a:spcAft>
              <a:buSzPts val="1400"/>
              <a:buChar char="●"/>
            </a:pPr>
            <a:r>
              <a:rPr lang="en" sz="1400"/>
              <a:t>Intel (INTC)</a:t>
            </a:r>
            <a:endParaRPr sz="1400"/>
          </a:p>
        </p:txBody>
      </p:sp>
      <p:sp>
        <p:nvSpPr>
          <p:cNvPr id="95" name="Google Shape;95;p18"/>
          <p:cNvSpPr txBox="1"/>
          <p:nvPr/>
        </p:nvSpPr>
        <p:spPr>
          <a:xfrm>
            <a:off x="5481500" y="858850"/>
            <a:ext cx="2850900" cy="30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Threshold: 0.08%</a:t>
            </a:r>
            <a:endParaRPr>
              <a:latin typeface="Old Standard TT"/>
              <a:ea typeface="Old Standard TT"/>
              <a:cs typeface="Old Standard TT"/>
              <a:sym typeface="Old Standard TT"/>
            </a:endParaRPr>
          </a:p>
        </p:txBody>
      </p:sp>
      <p:graphicFrame>
        <p:nvGraphicFramePr>
          <p:cNvPr id="96" name="Google Shape;96;p18"/>
          <p:cNvGraphicFramePr/>
          <p:nvPr/>
        </p:nvGraphicFramePr>
        <p:xfrm>
          <a:off x="5562700" y="1294750"/>
          <a:ext cx="3000000" cy="3000000"/>
        </p:xfrm>
        <a:graphic>
          <a:graphicData uri="http://schemas.openxmlformats.org/drawingml/2006/table">
            <a:tbl>
              <a:tblPr>
                <a:noFill/>
                <a:tableStyleId>{9D80FAC4-866B-4199-A649-30E60D854E4C}</a:tableStyleId>
              </a:tblPr>
              <a:tblGrid>
                <a:gridCol w="1344250"/>
                <a:gridCol w="1344250"/>
              </a:tblGrid>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Ticker:</a:t>
                      </a:r>
                      <a:endParaRPr>
                        <a:latin typeface="Old Standard TT"/>
                        <a:ea typeface="Old Standard TT"/>
                        <a:cs typeface="Old Standard TT"/>
                        <a:sym typeface="Old Standard TT"/>
                      </a:endParaRPr>
                    </a:p>
                  </a:txBody>
                  <a:tcPr marT="91425" marB="91425" marR="91425" marL="91425">
                    <a:gradFill>
                      <a:gsLst>
                        <a:gs pos="0">
                          <a:srgbClr val="AFDEDA"/>
                        </a:gs>
                        <a:gs pos="100000">
                          <a:srgbClr val="5AB1A8"/>
                        </a:gs>
                      </a:gsLst>
                      <a:path path="circle">
                        <a:fillToRect b="50%" l="50%" r="50%" t="50%"/>
                      </a:path>
                      <a:tileRect/>
                    </a:gra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 of Traditional Markers</a:t>
                      </a:r>
                      <a:endParaRPr>
                        <a:latin typeface="Old Standard TT"/>
                        <a:ea typeface="Old Standard TT"/>
                        <a:cs typeface="Old Standard TT"/>
                        <a:sym typeface="Old Standard TT"/>
                      </a:endParaRPr>
                    </a:p>
                  </a:txBody>
                  <a:tcPr marT="91425" marB="91425" marR="91425" marL="91425">
                    <a:gradFill>
                      <a:gsLst>
                        <a:gs pos="0">
                          <a:srgbClr val="AFDEDA"/>
                        </a:gs>
                        <a:gs pos="100000">
                          <a:srgbClr val="5AB1A8"/>
                        </a:gs>
                      </a:gsLst>
                      <a:path path="circle">
                        <a:fillToRect b="50%" l="50%" r="50%" t="50%"/>
                      </a:path>
                      <a:tileRect/>
                    </a:gra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AAPL</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521</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AEO</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1404</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BAC</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715</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WMT</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444</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GOOG</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881</a:t>
                      </a:r>
                      <a:endParaRPr>
                        <a:latin typeface="Old Standard TT"/>
                        <a:ea typeface="Old Standard TT"/>
                        <a:cs typeface="Old Standard TT"/>
                        <a:sym typeface="Old Standard TT"/>
                      </a:endParaRPr>
                    </a:p>
                  </a:txBody>
                  <a:tcPr marT="91425" marB="91425" marR="91425" marL="91425">
                    <a:solidFill>
                      <a:srgbClr val="F3F3F3"/>
                    </a:solidFill>
                  </a:tcPr>
                </a:tc>
              </a:tr>
              <a:tr h="4104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INTC</a:t>
                      </a:r>
                      <a:endParaRPr>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740</a:t>
                      </a:r>
                      <a:endParaRPr>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3" name="Shape 523"/>
        <p:cNvGrpSpPr/>
        <p:nvPr/>
      </p:nvGrpSpPr>
      <p:grpSpPr>
        <a:xfrm>
          <a:off x="0" y="0"/>
          <a:ext cx="0" cy="0"/>
          <a:chOff x="0" y="0"/>
          <a:chExt cx="0" cy="0"/>
        </a:xfrm>
      </p:grpSpPr>
      <p:sp>
        <p:nvSpPr>
          <p:cNvPr id="524" name="Google Shape;524;p7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t>
            </a:r>
            <a:r>
              <a:rPr lang="en" sz="2700"/>
              <a:t>ETHUSD_2</a:t>
            </a:r>
            <a:endParaRPr sz="2700"/>
          </a:p>
          <a:p>
            <a:pPr indent="0" lvl="0" marL="0" rtl="0" algn="l">
              <a:spcBef>
                <a:spcPts val="0"/>
              </a:spcBef>
              <a:spcAft>
                <a:spcPts val="0"/>
              </a:spcAft>
              <a:buNone/>
            </a:pPr>
            <a:r>
              <a:t/>
            </a:r>
            <a:endParaRPr sz="2700"/>
          </a:p>
        </p:txBody>
      </p:sp>
      <p:pic>
        <p:nvPicPr>
          <p:cNvPr id="525" name="Google Shape;525;p72"/>
          <p:cNvPicPr preferRelativeResize="0"/>
          <p:nvPr/>
        </p:nvPicPr>
        <p:blipFill>
          <a:blip r:embed="rId3">
            <a:alphaModFix/>
          </a:blip>
          <a:stretch>
            <a:fillRect/>
          </a:stretch>
        </p:blipFill>
        <p:spPr>
          <a:xfrm>
            <a:off x="782436" y="903098"/>
            <a:ext cx="7579124" cy="3720350"/>
          </a:xfrm>
          <a:prstGeom prst="rect">
            <a:avLst/>
          </a:prstGeom>
          <a:noFill/>
          <a:ln>
            <a:noFill/>
          </a:ln>
        </p:spPr>
      </p:pic>
      <p:pic>
        <p:nvPicPr>
          <p:cNvPr id="526" name="Google Shape;526;p72"/>
          <p:cNvPicPr preferRelativeResize="0"/>
          <p:nvPr/>
        </p:nvPicPr>
        <p:blipFill>
          <a:blip r:embed="rId4">
            <a:alphaModFix/>
          </a:blip>
          <a:stretch>
            <a:fillRect/>
          </a:stretch>
        </p:blipFill>
        <p:spPr>
          <a:xfrm>
            <a:off x="5058200" y="3574525"/>
            <a:ext cx="2956550" cy="538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0" name="Shape 530"/>
        <p:cNvGrpSpPr/>
        <p:nvPr/>
      </p:nvGrpSpPr>
      <p:grpSpPr>
        <a:xfrm>
          <a:off x="0" y="0"/>
          <a:ext cx="0" cy="0"/>
          <a:chOff x="0" y="0"/>
          <a:chExt cx="0" cy="0"/>
        </a:xfrm>
      </p:grpSpPr>
      <p:sp>
        <p:nvSpPr>
          <p:cNvPr id="531" name="Google Shape;531;p7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PCA - ETHUSD_3</a:t>
            </a:r>
            <a:endParaRPr sz="2700"/>
          </a:p>
          <a:p>
            <a:pPr indent="0" lvl="0" marL="0" rtl="0" algn="l">
              <a:spcBef>
                <a:spcPts val="0"/>
              </a:spcBef>
              <a:spcAft>
                <a:spcPts val="0"/>
              </a:spcAft>
              <a:buNone/>
            </a:pPr>
            <a:r>
              <a:t/>
            </a:r>
            <a:endParaRPr sz="2700"/>
          </a:p>
        </p:txBody>
      </p:sp>
      <p:pic>
        <p:nvPicPr>
          <p:cNvPr id="532" name="Google Shape;532;p73"/>
          <p:cNvPicPr preferRelativeResize="0"/>
          <p:nvPr/>
        </p:nvPicPr>
        <p:blipFill>
          <a:blip r:embed="rId3">
            <a:alphaModFix/>
          </a:blip>
          <a:stretch>
            <a:fillRect/>
          </a:stretch>
        </p:blipFill>
        <p:spPr>
          <a:xfrm>
            <a:off x="311700" y="903100"/>
            <a:ext cx="6353500" cy="3937375"/>
          </a:xfrm>
          <a:prstGeom prst="rect">
            <a:avLst/>
          </a:prstGeom>
          <a:noFill/>
          <a:ln>
            <a:noFill/>
          </a:ln>
        </p:spPr>
      </p:pic>
      <p:sp>
        <p:nvSpPr>
          <p:cNvPr id="533" name="Google Shape;533;p73"/>
          <p:cNvSpPr txBox="1"/>
          <p:nvPr/>
        </p:nvSpPr>
        <p:spPr>
          <a:xfrm>
            <a:off x="6949550" y="1381575"/>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7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a:t>
            </a:r>
            <a:r>
              <a:rPr lang="en" sz="2700"/>
              <a:t>- ETHUSD_3</a:t>
            </a:r>
            <a:endParaRPr sz="2700"/>
          </a:p>
          <a:p>
            <a:pPr indent="0" lvl="0" marL="0" rtl="0" algn="l">
              <a:spcBef>
                <a:spcPts val="0"/>
              </a:spcBef>
              <a:spcAft>
                <a:spcPts val="0"/>
              </a:spcAft>
              <a:buNone/>
            </a:pPr>
            <a:r>
              <a:t/>
            </a:r>
            <a:endParaRPr sz="2700"/>
          </a:p>
        </p:txBody>
      </p:sp>
      <p:pic>
        <p:nvPicPr>
          <p:cNvPr id="539" name="Google Shape;539;p74"/>
          <p:cNvPicPr preferRelativeResize="0"/>
          <p:nvPr/>
        </p:nvPicPr>
        <p:blipFill>
          <a:blip r:embed="rId3">
            <a:alphaModFix/>
          </a:blip>
          <a:stretch>
            <a:fillRect/>
          </a:stretch>
        </p:blipFill>
        <p:spPr>
          <a:xfrm>
            <a:off x="723200" y="903100"/>
            <a:ext cx="7697599" cy="3865600"/>
          </a:xfrm>
          <a:prstGeom prst="rect">
            <a:avLst/>
          </a:prstGeom>
          <a:noFill/>
          <a:ln>
            <a:noFill/>
          </a:ln>
        </p:spPr>
      </p:pic>
      <p:pic>
        <p:nvPicPr>
          <p:cNvPr id="540" name="Google Shape;540;p74"/>
          <p:cNvPicPr preferRelativeResize="0"/>
          <p:nvPr/>
        </p:nvPicPr>
        <p:blipFill>
          <a:blip r:embed="rId4">
            <a:alphaModFix/>
          </a:blip>
          <a:stretch>
            <a:fillRect/>
          </a:stretch>
        </p:blipFill>
        <p:spPr>
          <a:xfrm>
            <a:off x="5142525" y="3763625"/>
            <a:ext cx="3004850" cy="548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4" name="Shape 544"/>
        <p:cNvGrpSpPr/>
        <p:nvPr/>
      </p:nvGrpSpPr>
      <p:grpSpPr>
        <a:xfrm>
          <a:off x="0" y="0"/>
          <a:ext cx="0" cy="0"/>
          <a:chOff x="0" y="0"/>
          <a:chExt cx="0" cy="0"/>
        </a:xfrm>
      </p:grpSpPr>
      <p:sp>
        <p:nvSpPr>
          <p:cNvPr id="545" name="Google Shape;545;p7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PCA - ETHUSD_4</a:t>
            </a:r>
            <a:endParaRPr sz="2700"/>
          </a:p>
          <a:p>
            <a:pPr indent="0" lvl="0" marL="0" rtl="0" algn="l">
              <a:spcBef>
                <a:spcPts val="0"/>
              </a:spcBef>
              <a:spcAft>
                <a:spcPts val="0"/>
              </a:spcAft>
              <a:buNone/>
            </a:pPr>
            <a:r>
              <a:t/>
            </a:r>
            <a:endParaRPr sz="2700"/>
          </a:p>
        </p:txBody>
      </p:sp>
      <p:pic>
        <p:nvPicPr>
          <p:cNvPr id="546" name="Google Shape;546;p75"/>
          <p:cNvPicPr preferRelativeResize="0"/>
          <p:nvPr/>
        </p:nvPicPr>
        <p:blipFill>
          <a:blip r:embed="rId3">
            <a:alphaModFix/>
          </a:blip>
          <a:stretch>
            <a:fillRect/>
          </a:stretch>
        </p:blipFill>
        <p:spPr>
          <a:xfrm>
            <a:off x="311700" y="887476"/>
            <a:ext cx="6207200" cy="3564250"/>
          </a:xfrm>
          <a:prstGeom prst="rect">
            <a:avLst/>
          </a:prstGeom>
          <a:noFill/>
          <a:ln>
            <a:noFill/>
          </a:ln>
        </p:spPr>
      </p:pic>
      <p:sp>
        <p:nvSpPr>
          <p:cNvPr id="547" name="Google Shape;547;p75"/>
          <p:cNvSpPr txBox="1"/>
          <p:nvPr/>
        </p:nvSpPr>
        <p:spPr>
          <a:xfrm>
            <a:off x="6949550" y="1381575"/>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1" name="Shape 551"/>
        <p:cNvGrpSpPr/>
        <p:nvPr/>
      </p:nvGrpSpPr>
      <p:grpSpPr>
        <a:xfrm>
          <a:off x="0" y="0"/>
          <a:ext cx="0" cy="0"/>
          <a:chOff x="0" y="0"/>
          <a:chExt cx="0" cy="0"/>
        </a:xfrm>
      </p:grpSpPr>
      <p:sp>
        <p:nvSpPr>
          <p:cNvPr id="552" name="Google Shape;552;p7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PCA - ETHUSD_4</a:t>
            </a:r>
            <a:endParaRPr sz="2700"/>
          </a:p>
          <a:p>
            <a:pPr indent="0" lvl="0" marL="0" rtl="0" algn="l">
              <a:spcBef>
                <a:spcPts val="0"/>
              </a:spcBef>
              <a:spcAft>
                <a:spcPts val="0"/>
              </a:spcAft>
              <a:buNone/>
            </a:pPr>
            <a:r>
              <a:t/>
            </a:r>
            <a:endParaRPr sz="2700"/>
          </a:p>
        </p:txBody>
      </p:sp>
      <p:pic>
        <p:nvPicPr>
          <p:cNvPr id="553" name="Google Shape;553;p76"/>
          <p:cNvPicPr preferRelativeResize="0"/>
          <p:nvPr/>
        </p:nvPicPr>
        <p:blipFill>
          <a:blip r:embed="rId3">
            <a:alphaModFix/>
          </a:blip>
          <a:stretch>
            <a:fillRect/>
          </a:stretch>
        </p:blipFill>
        <p:spPr>
          <a:xfrm>
            <a:off x="822738" y="903100"/>
            <a:ext cx="7498516" cy="3795125"/>
          </a:xfrm>
          <a:prstGeom prst="rect">
            <a:avLst/>
          </a:prstGeom>
          <a:noFill/>
          <a:ln>
            <a:noFill/>
          </a:ln>
        </p:spPr>
      </p:pic>
      <p:pic>
        <p:nvPicPr>
          <p:cNvPr id="554" name="Google Shape;554;p76"/>
          <p:cNvPicPr preferRelativeResize="0"/>
          <p:nvPr/>
        </p:nvPicPr>
        <p:blipFill>
          <a:blip r:embed="rId4">
            <a:alphaModFix/>
          </a:blip>
          <a:stretch>
            <a:fillRect/>
          </a:stretch>
        </p:blipFill>
        <p:spPr>
          <a:xfrm>
            <a:off x="1367400" y="3717275"/>
            <a:ext cx="2940775" cy="5563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7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a:t>
            </a:r>
            <a:r>
              <a:rPr lang="en" sz="2700"/>
              <a:t>- ETHUSD_1</a:t>
            </a:r>
            <a:endParaRPr sz="2700"/>
          </a:p>
          <a:p>
            <a:pPr indent="0" lvl="0" marL="0" rtl="0" algn="l">
              <a:spcBef>
                <a:spcPts val="0"/>
              </a:spcBef>
              <a:spcAft>
                <a:spcPts val="0"/>
              </a:spcAft>
              <a:buNone/>
            </a:pPr>
            <a:r>
              <a:t/>
            </a:r>
            <a:endParaRPr sz="2700"/>
          </a:p>
        </p:txBody>
      </p:sp>
      <p:pic>
        <p:nvPicPr>
          <p:cNvPr id="560" name="Google Shape;560;p77"/>
          <p:cNvPicPr preferRelativeResize="0"/>
          <p:nvPr/>
        </p:nvPicPr>
        <p:blipFill>
          <a:blip r:embed="rId3">
            <a:alphaModFix/>
          </a:blip>
          <a:stretch>
            <a:fillRect/>
          </a:stretch>
        </p:blipFill>
        <p:spPr>
          <a:xfrm>
            <a:off x="311700" y="1448121"/>
            <a:ext cx="6022025" cy="3181550"/>
          </a:xfrm>
          <a:prstGeom prst="rect">
            <a:avLst/>
          </a:prstGeom>
          <a:noFill/>
          <a:ln>
            <a:noFill/>
          </a:ln>
        </p:spPr>
      </p:pic>
      <p:pic>
        <p:nvPicPr>
          <p:cNvPr id="561" name="Google Shape;561;p77"/>
          <p:cNvPicPr preferRelativeResize="0"/>
          <p:nvPr/>
        </p:nvPicPr>
        <p:blipFill>
          <a:blip r:embed="rId4">
            <a:alphaModFix/>
          </a:blip>
          <a:stretch>
            <a:fillRect/>
          </a:stretch>
        </p:blipFill>
        <p:spPr>
          <a:xfrm>
            <a:off x="311700" y="1055625"/>
            <a:ext cx="8300428" cy="282450"/>
          </a:xfrm>
          <a:prstGeom prst="rect">
            <a:avLst/>
          </a:prstGeom>
          <a:noFill/>
          <a:ln>
            <a:noFill/>
          </a:ln>
        </p:spPr>
      </p:pic>
      <p:sp>
        <p:nvSpPr>
          <p:cNvPr id="562" name="Google Shape;562;p77"/>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0.9</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p7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a:t>
            </a:r>
            <a:r>
              <a:rPr lang="en" sz="2700"/>
              <a:t> - ETHUSD_1</a:t>
            </a:r>
            <a:endParaRPr sz="2700"/>
          </a:p>
          <a:p>
            <a:pPr indent="0" lvl="0" marL="0" rtl="0" algn="l">
              <a:spcBef>
                <a:spcPts val="0"/>
              </a:spcBef>
              <a:spcAft>
                <a:spcPts val="0"/>
              </a:spcAft>
              <a:buNone/>
            </a:pPr>
            <a:r>
              <a:t/>
            </a:r>
            <a:endParaRPr sz="2700"/>
          </a:p>
        </p:txBody>
      </p:sp>
      <p:pic>
        <p:nvPicPr>
          <p:cNvPr id="568" name="Google Shape;568;p78"/>
          <p:cNvPicPr preferRelativeResize="0"/>
          <p:nvPr/>
        </p:nvPicPr>
        <p:blipFill>
          <a:blip r:embed="rId3">
            <a:alphaModFix/>
          </a:blip>
          <a:stretch>
            <a:fillRect/>
          </a:stretch>
        </p:blipFill>
        <p:spPr>
          <a:xfrm>
            <a:off x="5058200" y="3574525"/>
            <a:ext cx="2956550" cy="538275"/>
          </a:xfrm>
          <a:prstGeom prst="rect">
            <a:avLst/>
          </a:prstGeom>
          <a:noFill/>
          <a:ln>
            <a:noFill/>
          </a:ln>
        </p:spPr>
      </p:pic>
      <p:pic>
        <p:nvPicPr>
          <p:cNvPr id="569" name="Google Shape;569;p78"/>
          <p:cNvPicPr preferRelativeResize="0"/>
          <p:nvPr/>
        </p:nvPicPr>
        <p:blipFill>
          <a:blip r:embed="rId4">
            <a:alphaModFix/>
          </a:blip>
          <a:stretch>
            <a:fillRect/>
          </a:stretch>
        </p:blipFill>
        <p:spPr>
          <a:xfrm>
            <a:off x="907025" y="903100"/>
            <a:ext cx="7329941" cy="3750775"/>
          </a:xfrm>
          <a:prstGeom prst="rect">
            <a:avLst/>
          </a:prstGeom>
          <a:noFill/>
          <a:ln>
            <a:noFill/>
          </a:ln>
        </p:spPr>
      </p:pic>
      <p:pic>
        <p:nvPicPr>
          <p:cNvPr id="570" name="Google Shape;570;p78"/>
          <p:cNvPicPr preferRelativeResize="0"/>
          <p:nvPr/>
        </p:nvPicPr>
        <p:blipFill>
          <a:blip r:embed="rId5">
            <a:alphaModFix/>
          </a:blip>
          <a:stretch>
            <a:fillRect/>
          </a:stretch>
        </p:blipFill>
        <p:spPr>
          <a:xfrm>
            <a:off x="1404275" y="3704125"/>
            <a:ext cx="2914408" cy="538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4" name="Shape 574"/>
        <p:cNvGrpSpPr/>
        <p:nvPr/>
      </p:nvGrpSpPr>
      <p:grpSpPr>
        <a:xfrm>
          <a:off x="0" y="0"/>
          <a:ext cx="0" cy="0"/>
          <a:chOff x="0" y="0"/>
          <a:chExt cx="0" cy="0"/>
        </a:xfrm>
      </p:grpSpPr>
      <p:sp>
        <p:nvSpPr>
          <p:cNvPr id="575" name="Google Shape;575;p7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TSNE - ETHUSD_2</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pic>
        <p:nvPicPr>
          <p:cNvPr id="576" name="Google Shape;576;p79"/>
          <p:cNvPicPr preferRelativeResize="0"/>
          <p:nvPr/>
        </p:nvPicPr>
        <p:blipFill>
          <a:blip r:embed="rId3">
            <a:alphaModFix/>
          </a:blip>
          <a:stretch>
            <a:fillRect/>
          </a:stretch>
        </p:blipFill>
        <p:spPr>
          <a:xfrm>
            <a:off x="311700" y="1232750"/>
            <a:ext cx="6261251" cy="3342050"/>
          </a:xfrm>
          <a:prstGeom prst="rect">
            <a:avLst/>
          </a:prstGeom>
          <a:noFill/>
          <a:ln>
            <a:noFill/>
          </a:ln>
        </p:spPr>
      </p:pic>
      <p:pic>
        <p:nvPicPr>
          <p:cNvPr id="577" name="Google Shape;577;p79"/>
          <p:cNvPicPr preferRelativeResize="0"/>
          <p:nvPr/>
        </p:nvPicPr>
        <p:blipFill>
          <a:blip r:embed="rId4">
            <a:alphaModFix/>
          </a:blip>
          <a:stretch>
            <a:fillRect/>
          </a:stretch>
        </p:blipFill>
        <p:spPr>
          <a:xfrm>
            <a:off x="103088" y="972475"/>
            <a:ext cx="8937826" cy="260275"/>
          </a:xfrm>
          <a:prstGeom prst="rect">
            <a:avLst/>
          </a:prstGeom>
          <a:noFill/>
          <a:ln>
            <a:noFill/>
          </a:ln>
        </p:spPr>
      </p:pic>
      <p:sp>
        <p:nvSpPr>
          <p:cNvPr id="578" name="Google Shape;578;p79"/>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0.9</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2" name="Shape 582"/>
        <p:cNvGrpSpPr/>
        <p:nvPr/>
      </p:nvGrpSpPr>
      <p:grpSpPr>
        <a:xfrm>
          <a:off x="0" y="0"/>
          <a:ext cx="0" cy="0"/>
          <a:chOff x="0" y="0"/>
          <a:chExt cx="0" cy="0"/>
        </a:xfrm>
      </p:grpSpPr>
      <p:sp>
        <p:nvSpPr>
          <p:cNvPr id="583" name="Google Shape;583;p8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ETHUSD_2</a:t>
            </a:r>
            <a:endParaRPr sz="2700"/>
          </a:p>
          <a:p>
            <a:pPr indent="0" lvl="0" marL="0" rtl="0" algn="l">
              <a:spcBef>
                <a:spcPts val="0"/>
              </a:spcBef>
              <a:spcAft>
                <a:spcPts val="0"/>
              </a:spcAft>
              <a:buNone/>
            </a:pPr>
            <a:r>
              <a:t/>
            </a:r>
            <a:endParaRPr sz="2700"/>
          </a:p>
        </p:txBody>
      </p:sp>
      <p:pic>
        <p:nvPicPr>
          <p:cNvPr id="584" name="Google Shape;584;p80"/>
          <p:cNvPicPr preferRelativeResize="0"/>
          <p:nvPr/>
        </p:nvPicPr>
        <p:blipFill>
          <a:blip r:embed="rId3">
            <a:alphaModFix/>
          </a:blip>
          <a:stretch>
            <a:fillRect/>
          </a:stretch>
        </p:blipFill>
        <p:spPr>
          <a:xfrm>
            <a:off x="5058200" y="3574525"/>
            <a:ext cx="2956550" cy="538275"/>
          </a:xfrm>
          <a:prstGeom prst="rect">
            <a:avLst/>
          </a:prstGeom>
          <a:noFill/>
          <a:ln>
            <a:noFill/>
          </a:ln>
        </p:spPr>
      </p:pic>
      <p:pic>
        <p:nvPicPr>
          <p:cNvPr id="585" name="Google Shape;585;p80"/>
          <p:cNvPicPr preferRelativeResize="0"/>
          <p:nvPr/>
        </p:nvPicPr>
        <p:blipFill>
          <a:blip r:embed="rId4">
            <a:alphaModFix/>
          </a:blip>
          <a:stretch>
            <a:fillRect/>
          </a:stretch>
        </p:blipFill>
        <p:spPr>
          <a:xfrm>
            <a:off x="770225" y="903100"/>
            <a:ext cx="7692022" cy="3750775"/>
          </a:xfrm>
          <a:prstGeom prst="rect">
            <a:avLst/>
          </a:prstGeom>
          <a:noFill/>
          <a:ln>
            <a:noFill/>
          </a:ln>
        </p:spPr>
      </p:pic>
      <p:pic>
        <p:nvPicPr>
          <p:cNvPr id="586" name="Google Shape;586;p80"/>
          <p:cNvPicPr preferRelativeResize="0"/>
          <p:nvPr/>
        </p:nvPicPr>
        <p:blipFill>
          <a:blip r:embed="rId5">
            <a:alphaModFix/>
          </a:blip>
          <a:stretch>
            <a:fillRect/>
          </a:stretch>
        </p:blipFill>
        <p:spPr>
          <a:xfrm>
            <a:off x="5310850" y="3687075"/>
            <a:ext cx="2803525" cy="538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0" name="Shape 590"/>
        <p:cNvGrpSpPr/>
        <p:nvPr/>
      </p:nvGrpSpPr>
      <p:grpSpPr>
        <a:xfrm>
          <a:off x="0" y="0"/>
          <a:ext cx="0" cy="0"/>
          <a:chOff x="0" y="0"/>
          <a:chExt cx="0" cy="0"/>
        </a:xfrm>
      </p:grpSpPr>
      <p:sp>
        <p:nvSpPr>
          <p:cNvPr id="591" name="Google Shape;591;p8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TSNE - ETHUSD_3</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pic>
        <p:nvPicPr>
          <p:cNvPr id="592" name="Google Shape;592;p81"/>
          <p:cNvPicPr preferRelativeResize="0"/>
          <p:nvPr/>
        </p:nvPicPr>
        <p:blipFill>
          <a:blip r:embed="rId3">
            <a:alphaModFix/>
          </a:blip>
          <a:stretch>
            <a:fillRect/>
          </a:stretch>
        </p:blipFill>
        <p:spPr>
          <a:xfrm>
            <a:off x="311700" y="1305800"/>
            <a:ext cx="6266249" cy="3342000"/>
          </a:xfrm>
          <a:prstGeom prst="rect">
            <a:avLst/>
          </a:prstGeom>
          <a:noFill/>
          <a:ln>
            <a:noFill/>
          </a:ln>
        </p:spPr>
      </p:pic>
      <p:pic>
        <p:nvPicPr>
          <p:cNvPr id="593" name="Google Shape;593;p81"/>
          <p:cNvPicPr preferRelativeResize="0"/>
          <p:nvPr/>
        </p:nvPicPr>
        <p:blipFill>
          <a:blip r:embed="rId4">
            <a:alphaModFix/>
          </a:blip>
          <a:stretch>
            <a:fillRect/>
          </a:stretch>
        </p:blipFill>
        <p:spPr>
          <a:xfrm>
            <a:off x="152400" y="871125"/>
            <a:ext cx="8679900" cy="282275"/>
          </a:xfrm>
          <a:prstGeom prst="rect">
            <a:avLst/>
          </a:prstGeom>
          <a:noFill/>
          <a:ln>
            <a:noFill/>
          </a:ln>
        </p:spPr>
      </p:pic>
      <p:sp>
        <p:nvSpPr>
          <p:cNvPr id="594" name="Google Shape;594;p81"/>
          <p:cNvSpPr txBox="1"/>
          <p:nvPr/>
        </p:nvSpPr>
        <p:spPr>
          <a:xfrm>
            <a:off x="6810000" y="1371600"/>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0.9</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AAPL</a:t>
            </a:r>
            <a:endParaRPr sz="2700"/>
          </a:p>
        </p:txBody>
      </p:sp>
      <p:sp>
        <p:nvSpPr>
          <p:cNvPr id="102" name="Google Shape;102;p19"/>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03" name="Google Shape;103;p19"/>
          <p:cNvPicPr preferRelativeResize="0"/>
          <p:nvPr/>
        </p:nvPicPr>
        <p:blipFill>
          <a:blip r:embed="rId3">
            <a:alphaModFix/>
          </a:blip>
          <a:stretch>
            <a:fillRect/>
          </a:stretch>
        </p:blipFill>
        <p:spPr>
          <a:xfrm>
            <a:off x="311700" y="903100"/>
            <a:ext cx="6233451" cy="3947350"/>
          </a:xfrm>
          <a:prstGeom prst="rect">
            <a:avLst/>
          </a:prstGeom>
          <a:noFill/>
          <a:ln>
            <a:noFill/>
          </a:ln>
        </p:spPr>
      </p:pic>
      <p:sp>
        <p:nvSpPr>
          <p:cNvPr id="104" name="Google Shape;104;p19"/>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20</a:t>
            </a:r>
            <a:endParaRPr sz="1300">
              <a:latin typeface="Old Standard TT"/>
              <a:ea typeface="Old Standard TT"/>
              <a:cs typeface="Old Standard TT"/>
              <a:sym typeface="Old Standard T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8" name="Shape 598"/>
        <p:cNvGrpSpPr/>
        <p:nvPr/>
      </p:nvGrpSpPr>
      <p:grpSpPr>
        <a:xfrm>
          <a:off x="0" y="0"/>
          <a:ext cx="0" cy="0"/>
          <a:chOff x="0" y="0"/>
          <a:chExt cx="0" cy="0"/>
        </a:xfrm>
      </p:grpSpPr>
      <p:sp>
        <p:nvSpPr>
          <p:cNvPr id="599" name="Google Shape;599;p8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ETHUSD_3</a:t>
            </a:r>
            <a:endParaRPr sz="2700"/>
          </a:p>
          <a:p>
            <a:pPr indent="0" lvl="0" marL="0" rtl="0" algn="l">
              <a:spcBef>
                <a:spcPts val="0"/>
              </a:spcBef>
              <a:spcAft>
                <a:spcPts val="0"/>
              </a:spcAft>
              <a:buNone/>
            </a:pPr>
            <a:r>
              <a:t/>
            </a:r>
            <a:endParaRPr sz="2700"/>
          </a:p>
        </p:txBody>
      </p:sp>
      <p:pic>
        <p:nvPicPr>
          <p:cNvPr id="600" name="Google Shape;600;p82"/>
          <p:cNvPicPr preferRelativeResize="0"/>
          <p:nvPr/>
        </p:nvPicPr>
        <p:blipFill>
          <a:blip r:embed="rId3">
            <a:alphaModFix/>
          </a:blip>
          <a:stretch>
            <a:fillRect/>
          </a:stretch>
        </p:blipFill>
        <p:spPr>
          <a:xfrm>
            <a:off x="5058200" y="3574525"/>
            <a:ext cx="2956550" cy="538275"/>
          </a:xfrm>
          <a:prstGeom prst="rect">
            <a:avLst/>
          </a:prstGeom>
          <a:noFill/>
          <a:ln>
            <a:noFill/>
          </a:ln>
        </p:spPr>
      </p:pic>
      <p:pic>
        <p:nvPicPr>
          <p:cNvPr id="601" name="Google Shape;601;p82"/>
          <p:cNvPicPr preferRelativeResize="0"/>
          <p:nvPr/>
        </p:nvPicPr>
        <p:blipFill>
          <a:blip r:embed="rId4">
            <a:alphaModFix/>
          </a:blip>
          <a:stretch>
            <a:fillRect/>
          </a:stretch>
        </p:blipFill>
        <p:spPr>
          <a:xfrm>
            <a:off x="867950" y="881900"/>
            <a:ext cx="7408099" cy="3708099"/>
          </a:xfrm>
          <a:prstGeom prst="rect">
            <a:avLst/>
          </a:prstGeom>
          <a:noFill/>
          <a:ln>
            <a:noFill/>
          </a:ln>
        </p:spPr>
      </p:pic>
      <p:pic>
        <p:nvPicPr>
          <p:cNvPr id="602" name="Google Shape;602;p82"/>
          <p:cNvPicPr preferRelativeResize="0"/>
          <p:nvPr/>
        </p:nvPicPr>
        <p:blipFill>
          <a:blip r:embed="rId5">
            <a:alphaModFix/>
          </a:blip>
          <a:stretch>
            <a:fillRect/>
          </a:stretch>
        </p:blipFill>
        <p:spPr>
          <a:xfrm>
            <a:off x="1374825" y="1109700"/>
            <a:ext cx="2734000" cy="495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6" name="Shape 606"/>
        <p:cNvGrpSpPr/>
        <p:nvPr/>
      </p:nvGrpSpPr>
      <p:grpSpPr>
        <a:xfrm>
          <a:off x="0" y="0"/>
          <a:ext cx="0" cy="0"/>
          <a:chOff x="0" y="0"/>
          <a:chExt cx="0" cy="0"/>
        </a:xfrm>
      </p:grpSpPr>
      <p:sp>
        <p:nvSpPr>
          <p:cNvPr id="607" name="Google Shape;607;p8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TSNE - ETHUSD_4</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pic>
        <p:nvPicPr>
          <p:cNvPr id="608" name="Google Shape;608;p83"/>
          <p:cNvPicPr preferRelativeResize="0"/>
          <p:nvPr/>
        </p:nvPicPr>
        <p:blipFill>
          <a:blip r:embed="rId3">
            <a:alphaModFix/>
          </a:blip>
          <a:stretch>
            <a:fillRect/>
          </a:stretch>
        </p:blipFill>
        <p:spPr>
          <a:xfrm>
            <a:off x="152400" y="1011250"/>
            <a:ext cx="8991601" cy="3424495"/>
          </a:xfrm>
          <a:prstGeom prst="rect">
            <a:avLst/>
          </a:prstGeom>
          <a:noFill/>
          <a:ln>
            <a:noFill/>
          </a:ln>
        </p:spPr>
      </p:pic>
      <p:sp>
        <p:nvSpPr>
          <p:cNvPr id="609" name="Google Shape;609;p83"/>
          <p:cNvSpPr txBox="1"/>
          <p:nvPr/>
        </p:nvSpPr>
        <p:spPr>
          <a:xfrm>
            <a:off x="6810000" y="1730475"/>
            <a:ext cx="2022300" cy="12003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0.9</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Perplexity = 200</a:t>
            </a:r>
            <a:endParaRPr sz="1300">
              <a:latin typeface="Old Standard TT"/>
              <a:ea typeface="Old Standard TT"/>
              <a:cs typeface="Old Standard TT"/>
              <a:sym typeface="Old Standard T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3" name="Shape 613"/>
        <p:cNvGrpSpPr/>
        <p:nvPr/>
      </p:nvGrpSpPr>
      <p:grpSpPr>
        <a:xfrm>
          <a:off x="0" y="0"/>
          <a:ext cx="0" cy="0"/>
          <a:chOff x="0" y="0"/>
          <a:chExt cx="0" cy="0"/>
        </a:xfrm>
      </p:grpSpPr>
      <p:sp>
        <p:nvSpPr>
          <p:cNvPr id="614" name="Google Shape;614;p8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TSNE - ETHUSD_4</a:t>
            </a:r>
            <a:endParaRPr sz="2700"/>
          </a:p>
          <a:p>
            <a:pPr indent="0" lvl="0" marL="0" rtl="0" algn="l">
              <a:spcBef>
                <a:spcPts val="0"/>
              </a:spcBef>
              <a:spcAft>
                <a:spcPts val="0"/>
              </a:spcAft>
              <a:buNone/>
            </a:pPr>
            <a:r>
              <a:t/>
            </a:r>
            <a:endParaRPr sz="2700"/>
          </a:p>
        </p:txBody>
      </p:sp>
      <p:pic>
        <p:nvPicPr>
          <p:cNvPr id="615" name="Google Shape;615;p84"/>
          <p:cNvPicPr preferRelativeResize="0"/>
          <p:nvPr/>
        </p:nvPicPr>
        <p:blipFill>
          <a:blip r:embed="rId3">
            <a:alphaModFix/>
          </a:blip>
          <a:stretch>
            <a:fillRect/>
          </a:stretch>
        </p:blipFill>
        <p:spPr>
          <a:xfrm>
            <a:off x="5058200" y="3574525"/>
            <a:ext cx="2956550" cy="538275"/>
          </a:xfrm>
          <a:prstGeom prst="rect">
            <a:avLst/>
          </a:prstGeom>
          <a:noFill/>
          <a:ln>
            <a:noFill/>
          </a:ln>
        </p:spPr>
      </p:pic>
      <p:pic>
        <p:nvPicPr>
          <p:cNvPr id="616" name="Google Shape;616;p84"/>
          <p:cNvPicPr preferRelativeResize="0"/>
          <p:nvPr/>
        </p:nvPicPr>
        <p:blipFill rotWithShape="1">
          <a:blip r:embed="rId4">
            <a:alphaModFix/>
          </a:blip>
          <a:srcRect b="0" l="0" r="0" t="0"/>
          <a:stretch/>
        </p:blipFill>
        <p:spPr>
          <a:xfrm>
            <a:off x="907025" y="903088"/>
            <a:ext cx="7329951" cy="3713851"/>
          </a:xfrm>
          <a:prstGeom prst="rect">
            <a:avLst/>
          </a:prstGeom>
          <a:noFill/>
          <a:ln>
            <a:noFill/>
          </a:ln>
        </p:spPr>
      </p:pic>
      <p:pic>
        <p:nvPicPr>
          <p:cNvPr id="617" name="Google Shape;617;p84"/>
          <p:cNvPicPr preferRelativeResize="0"/>
          <p:nvPr/>
        </p:nvPicPr>
        <p:blipFill>
          <a:blip r:embed="rId5">
            <a:alphaModFix/>
          </a:blip>
          <a:stretch>
            <a:fillRect/>
          </a:stretch>
        </p:blipFill>
        <p:spPr>
          <a:xfrm>
            <a:off x="1419772" y="3646275"/>
            <a:ext cx="2841776" cy="5382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1" name="Shape 621"/>
        <p:cNvGrpSpPr/>
        <p:nvPr/>
      </p:nvGrpSpPr>
      <p:grpSpPr>
        <a:xfrm>
          <a:off x="0" y="0"/>
          <a:ext cx="0" cy="0"/>
          <a:chOff x="0" y="0"/>
          <a:chExt cx="0" cy="0"/>
        </a:xfrm>
      </p:grpSpPr>
      <p:sp>
        <p:nvSpPr>
          <p:cNvPr id="622" name="Google Shape;622;p8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a:t>
            </a:r>
            <a:r>
              <a:rPr lang="en" sz="2700"/>
              <a:t>- ETHUSD_1</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623" name="Google Shape;623;p85"/>
          <p:cNvPicPr preferRelativeResize="0"/>
          <p:nvPr/>
        </p:nvPicPr>
        <p:blipFill>
          <a:blip r:embed="rId3">
            <a:alphaModFix/>
          </a:blip>
          <a:stretch>
            <a:fillRect/>
          </a:stretch>
        </p:blipFill>
        <p:spPr>
          <a:xfrm>
            <a:off x="371500" y="1423350"/>
            <a:ext cx="6119675" cy="3275025"/>
          </a:xfrm>
          <a:prstGeom prst="rect">
            <a:avLst/>
          </a:prstGeom>
          <a:noFill/>
          <a:ln>
            <a:noFill/>
          </a:ln>
        </p:spPr>
      </p:pic>
      <p:sp>
        <p:nvSpPr>
          <p:cNvPr id="624" name="Google Shape;624;p85"/>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0.3</a:t>
            </a:r>
            <a:endParaRPr sz="1300">
              <a:latin typeface="Old Standard TT"/>
              <a:ea typeface="Old Standard TT"/>
              <a:cs typeface="Old Standard TT"/>
              <a:sym typeface="Old Standard TT"/>
            </a:endParaRPr>
          </a:p>
        </p:txBody>
      </p:sp>
      <p:sp>
        <p:nvSpPr>
          <p:cNvPr id="625" name="Google Shape;625;p85"/>
          <p:cNvSpPr txBox="1"/>
          <p:nvPr/>
        </p:nvSpPr>
        <p:spPr>
          <a:xfrm>
            <a:off x="520325" y="858850"/>
            <a:ext cx="7715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43  labels:  {0, 1, 2, 3, 4, 5, 6, 7, 8, 9, 10, 11, 12, 13, 14, 15, 16, 17, 18, 19, 20, 21, 22, 23, 24, 25, 26, 27, 28, 29, 30, 31, 32, 33, 34, 35, 36, 37, 38, 39, 40, 41, -1}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outliers:  118</a:t>
            </a:r>
            <a:endParaRPr sz="1000">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9" name="Shape 629"/>
        <p:cNvGrpSpPr/>
        <p:nvPr/>
      </p:nvGrpSpPr>
      <p:grpSpPr>
        <a:xfrm>
          <a:off x="0" y="0"/>
          <a:ext cx="0" cy="0"/>
          <a:chOff x="0" y="0"/>
          <a:chExt cx="0" cy="0"/>
        </a:xfrm>
      </p:grpSpPr>
      <p:sp>
        <p:nvSpPr>
          <p:cNvPr id="630" name="Google Shape;630;p8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a:t>
            </a:r>
            <a:r>
              <a:rPr lang="en" sz="2700"/>
              <a:t>- ETHUSD_1</a:t>
            </a:r>
            <a:endParaRPr sz="2700"/>
          </a:p>
          <a:p>
            <a:pPr indent="0" lvl="0" marL="0" rtl="0" algn="l">
              <a:spcBef>
                <a:spcPts val="0"/>
              </a:spcBef>
              <a:spcAft>
                <a:spcPts val="0"/>
              </a:spcAft>
              <a:buNone/>
            </a:pPr>
            <a:r>
              <a:t/>
            </a:r>
            <a:endParaRPr sz="2700"/>
          </a:p>
        </p:txBody>
      </p:sp>
      <p:pic>
        <p:nvPicPr>
          <p:cNvPr id="631" name="Google Shape;631;p86"/>
          <p:cNvPicPr preferRelativeResize="0"/>
          <p:nvPr/>
        </p:nvPicPr>
        <p:blipFill>
          <a:blip r:embed="rId3">
            <a:alphaModFix/>
          </a:blip>
          <a:stretch>
            <a:fillRect/>
          </a:stretch>
        </p:blipFill>
        <p:spPr>
          <a:xfrm>
            <a:off x="1419772" y="3646275"/>
            <a:ext cx="2841776" cy="538275"/>
          </a:xfrm>
          <a:prstGeom prst="rect">
            <a:avLst/>
          </a:prstGeom>
          <a:noFill/>
          <a:ln>
            <a:noFill/>
          </a:ln>
        </p:spPr>
      </p:pic>
      <p:pic>
        <p:nvPicPr>
          <p:cNvPr id="632" name="Google Shape;632;p86"/>
          <p:cNvPicPr preferRelativeResize="0"/>
          <p:nvPr/>
        </p:nvPicPr>
        <p:blipFill>
          <a:blip r:embed="rId4">
            <a:alphaModFix/>
          </a:blip>
          <a:stretch>
            <a:fillRect/>
          </a:stretch>
        </p:blipFill>
        <p:spPr>
          <a:xfrm>
            <a:off x="828988" y="903100"/>
            <a:ext cx="7486026" cy="3788625"/>
          </a:xfrm>
          <a:prstGeom prst="rect">
            <a:avLst/>
          </a:prstGeom>
          <a:noFill/>
          <a:ln>
            <a:noFill/>
          </a:ln>
        </p:spPr>
      </p:pic>
      <p:pic>
        <p:nvPicPr>
          <p:cNvPr id="633" name="Google Shape;633;p86"/>
          <p:cNvPicPr preferRelativeResize="0"/>
          <p:nvPr/>
        </p:nvPicPr>
        <p:blipFill>
          <a:blip r:embed="rId5">
            <a:alphaModFix/>
          </a:blip>
          <a:stretch>
            <a:fillRect/>
          </a:stretch>
        </p:blipFill>
        <p:spPr>
          <a:xfrm>
            <a:off x="1360400" y="3699025"/>
            <a:ext cx="2960513" cy="538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7" name="Shape 637"/>
        <p:cNvGrpSpPr/>
        <p:nvPr/>
      </p:nvGrpSpPr>
      <p:grpSpPr>
        <a:xfrm>
          <a:off x="0" y="0"/>
          <a:ext cx="0" cy="0"/>
          <a:chOff x="0" y="0"/>
          <a:chExt cx="0" cy="0"/>
        </a:xfrm>
      </p:grpSpPr>
      <p:sp>
        <p:nvSpPr>
          <p:cNvPr id="638" name="Google Shape;638;p8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ETHUSD_2</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639" name="Google Shape;639;p87"/>
          <p:cNvPicPr preferRelativeResize="0"/>
          <p:nvPr/>
        </p:nvPicPr>
        <p:blipFill>
          <a:blip r:embed="rId3">
            <a:alphaModFix/>
          </a:blip>
          <a:stretch>
            <a:fillRect/>
          </a:stretch>
        </p:blipFill>
        <p:spPr>
          <a:xfrm>
            <a:off x="311700" y="1012750"/>
            <a:ext cx="8344098" cy="299050"/>
          </a:xfrm>
          <a:prstGeom prst="rect">
            <a:avLst/>
          </a:prstGeom>
          <a:noFill/>
          <a:ln>
            <a:noFill/>
          </a:ln>
        </p:spPr>
      </p:pic>
      <p:pic>
        <p:nvPicPr>
          <p:cNvPr id="640" name="Google Shape;640;p87"/>
          <p:cNvPicPr preferRelativeResize="0"/>
          <p:nvPr/>
        </p:nvPicPr>
        <p:blipFill>
          <a:blip r:embed="rId4">
            <a:alphaModFix/>
          </a:blip>
          <a:stretch>
            <a:fillRect/>
          </a:stretch>
        </p:blipFill>
        <p:spPr>
          <a:xfrm>
            <a:off x="311700" y="1356025"/>
            <a:ext cx="6222900" cy="3322500"/>
          </a:xfrm>
          <a:prstGeom prst="rect">
            <a:avLst/>
          </a:prstGeom>
          <a:noFill/>
          <a:ln>
            <a:noFill/>
          </a:ln>
        </p:spPr>
      </p:pic>
      <p:sp>
        <p:nvSpPr>
          <p:cNvPr id="641" name="Google Shape;641;p87"/>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0.3</a:t>
            </a:r>
            <a:endParaRPr sz="1300">
              <a:latin typeface="Old Standard TT"/>
              <a:ea typeface="Old Standard TT"/>
              <a:cs typeface="Old Standard TT"/>
              <a:sym typeface="Old Standard T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5" name="Shape 645"/>
        <p:cNvGrpSpPr/>
        <p:nvPr/>
      </p:nvGrpSpPr>
      <p:grpSpPr>
        <a:xfrm>
          <a:off x="0" y="0"/>
          <a:ext cx="0" cy="0"/>
          <a:chOff x="0" y="0"/>
          <a:chExt cx="0" cy="0"/>
        </a:xfrm>
      </p:grpSpPr>
      <p:sp>
        <p:nvSpPr>
          <p:cNvPr id="646" name="Google Shape;646;p8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ETHUSD_2</a:t>
            </a:r>
            <a:endParaRPr sz="2700"/>
          </a:p>
          <a:p>
            <a:pPr indent="0" lvl="0" marL="0" rtl="0" algn="l">
              <a:spcBef>
                <a:spcPts val="0"/>
              </a:spcBef>
              <a:spcAft>
                <a:spcPts val="0"/>
              </a:spcAft>
              <a:buNone/>
            </a:pPr>
            <a:r>
              <a:t/>
            </a:r>
            <a:endParaRPr sz="2700"/>
          </a:p>
        </p:txBody>
      </p:sp>
      <p:pic>
        <p:nvPicPr>
          <p:cNvPr id="647" name="Google Shape;647;p88"/>
          <p:cNvPicPr preferRelativeResize="0"/>
          <p:nvPr/>
        </p:nvPicPr>
        <p:blipFill>
          <a:blip r:embed="rId3">
            <a:alphaModFix/>
          </a:blip>
          <a:stretch>
            <a:fillRect/>
          </a:stretch>
        </p:blipFill>
        <p:spPr>
          <a:xfrm>
            <a:off x="1419772" y="3646275"/>
            <a:ext cx="2841776" cy="538275"/>
          </a:xfrm>
          <a:prstGeom prst="rect">
            <a:avLst/>
          </a:prstGeom>
          <a:noFill/>
          <a:ln>
            <a:noFill/>
          </a:ln>
        </p:spPr>
      </p:pic>
      <p:pic>
        <p:nvPicPr>
          <p:cNvPr id="648" name="Google Shape;648;p88"/>
          <p:cNvPicPr preferRelativeResize="0"/>
          <p:nvPr/>
        </p:nvPicPr>
        <p:blipFill>
          <a:blip r:embed="rId4">
            <a:alphaModFix/>
          </a:blip>
          <a:stretch>
            <a:fillRect/>
          </a:stretch>
        </p:blipFill>
        <p:spPr>
          <a:xfrm>
            <a:off x="1360400" y="3699025"/>
            <a:ext cx="2960513" cy="538275"/>
          </a:xfrm>
          <a:prstGeom prst="rect">
            <a:avLst/>
          </a:prstGeom>
          <a:noFill/>
          <a:ln>
            <a:noFill/>
          </a:ln>
        </p:spPr>
      </p:pic>
      <p:pic>
        <p:nvPicPr>
          <p:cNvPr id="649" name="Google Shape;649;p88"/>
          <p:cNvPicPr preferRelativeResize="0"/>
          <p:nvPr/>
        </p:nvPicPr>
        <p:blipFill>
          <a:blip r:embed="rId5">
            <a:alphaModFix/>
          </a:blip>
          <a:stretch>
            <a:fillRect/>
          </a:stretch>
        </p:blipFill>
        <p:spPr>
          <a:xfrm>
            <a:off x="742438" y="903100"/>
            <a:ext cx="7659125" cy="3813050"/>
          </a:xfrm>
          <a:prstGeom prst="rect">
            <a:avLst/>
          </a:prstGeom>
          <a:noFill/>
          <a:ln>
            <a:noFill/>
          </a:ln>
        </p:spPr>
      </p:pic>
      <p:pic>
        <p:nvPicPr>
          <p:cNvPr id="650" name="Google Shape;650;p88"/>
          <p:cNvPicPr preferRelativeResize="0"/>
          <p:nvPr/>
        </p:nvPicPr>
        <p:blipFill>
          <a:blip r:embed="rId6">
            <a:alphaModFix/>
          </a:blip>
          <a:stretch>
            <a:fillRect/>
          </a:stretch>
        </p:blipFill>
        <p:spPr>
          <a:xfrm>
            <a:off x="5227225" y="3756850"/>
            <a:ext cx="2841775" cy="53844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4" name="Shape 654"/>
        <p:cNvGrpSpPr/>
        <p:nvPr/>
      </p:nvGrpSpPr>
      <p:grpSpPr>
        <a:xfrm>
          <a:off x="0" y="0"/>
          <a:ext cx="0" cy="0"/>
          <a:chOff x="0" y="0"/>
          <a:chExt cx="0" cy="0"/>
        </a:xfrm>
      </p:grpSpPr>
      <p:sp>
        <p:nvSpPr>
          <p:cNvPr id="655" name="Google Shape;655;p8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ETHUSD_3</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656" name="Google Shape;656;p89"/>
          <p:cNvPicPr preferRelativeResize="0"/>
          <p:nvPr/>
        </p:nvPicPr>
        <p:blipFill>
          <a:blip r:embed="rId3">
            <a:alphaModFix/>
          </a:blip>
          <a:stretch>
            <a:fillRect/>
          </a:stretch>
        </p:blipFill>
        <p:spPr>
          <a:xfrm>
            <a:off x="311700" y="903100"/>
            <a:ext cx="7202826" cy="3558574"/>
          </a:xfrm>
          <a:prstGeom prst="rect">
            <a:avLst/>
          </a:prstGeom>
          <a:noFill/>
          <a:ln>
            <a:noFill/>
          </a:ln>
        </p:spPr>
      </p:pic>
      <p:sp>
        <p:nvSpPr>
          <p:cNvPr id="657" name="Google Shape;657;p89"/>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0.3</a:t>
            </a:r>
            <a:endParaRPr sz="1300">
              <a:latin typeface="Old Standard TT"/>
              <a:ea typeface="Old Standard TT"/>
              <a:cs typeface="Old Standard TT"/>
              <a:sym typeface="Old Standard T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9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ETHUSD_3</a:t>
            </a:r>
            <a:endParaRPr sz="2700"/>
          </a:p>
          <a:p>
            <a:pPr indent="0" lvl="0" marL="0" rtl="0" algn="l">
              <a:spcBef>
                <a:spcPts val="0"/>
              </a:spcBef>
              <a:spcAft>
                <a:spcPts val="0"/>
              </a:spcAft>
              <a:buNone/>
            </a:pPr>
            <a:r>
              <a:t/>
            </a:r>
            <a:endParaRPr sz="2700"/>
          </a:p>
        </p:txBody>
      </p:sp>
      <p:pic>
        <p:nvPicPr>
          <p:cNvPr id="663" name="Google Shape;663;p90"/>
          <p:cNvPicPr preferRelativeResize="0"/>
          <p:nvPr/>
        </p:nvPicPr>
        <p:blipFill>
          <a:blip r:embed="rId3">
            <a:alphaModFix/>
          </a:blip>
          <a:stretch>
            <a:fillRect/>
          </a:stretch>
        </p:blipFill>
        <p:spPr>
          <a:xfrm>
            <a:off x="1419772" y="3646275"/>
            <a:ext cx="2841776" cy="538275"/>
          </a:xfrm>
          <a:prstGeom prst="rect">
            <a:avLst/>
          </a:prstGeom>
          <a:noFill/>
          <a:ln>
            <a:noFill/>
          </a:ln>
        </p:spPr>
      </p:pic>
      <p:pic>
        <p:nvPicPr>
          <p:cNvPr id="664" name="Google Shape;664;p90"/>
          <p:cNvPicPr preferRelativeResize="0"/>
          <p:nvPr/>
        </p:nvPicPr>
        <p:blipFill>
          <a:blip r:embed="rId4">
            <a:alphaModFix/>
          </a:blip>
          <a:stretch>
            <a:fillRect/>
          </a:stretch>
        </p:blipFill>
        <p:spPr>
          <a:xfrm>
            <a:off x="1360400" y="3699025"/>
            <a:ext cx="2960513" cy="538275"/>
          </a:xfrm>
          <a:prstGeom prst="rect">
            <a:avLst/>
          </a:prstGeom>
          <a:noFill/>
          <a:ln>
            <a:noFill/>
          </a:ln>
        </p:spPr>
      </p:pic>
      <p:pic>
        <p:nvPicPr>
          <p:cNvPr id="665" name="Google Shape;665;p90"/>
          <p:cNvPicPr preferRelativeResize="0"/>
          <p:nvPr/>
        </p:nvPicPr>
        <p:blipFill>
          <a:blip r:embed="rId5">
            <a:alphaModFix/>
          </a:blip>
          <a:stretch>
            <a:fillRect/>
          </a:stretch>
        </p:blipFill>
        <p:spPr>
          <a:xfrm>
            <a:off x="5227225" y="3756850"/>
            <a:ext cx="2841775" cy="538441"/>
          </a:xfrm>
          <a:prstGeom prst="rect">
            <a:avLst/>
          </a:prstGeom>
          <a:noFill/>
          <a:ln>
            <a:noFill/>
          </a:ln>
        </p:spPr>
      </p:pic>
      <p:pic>
        <p:nvPicPr>
          <p:cNvPr id="666" name="Google Shape;666;p90"/>
          <p:cNvPicPr preferRelativeResize="0"/>
          <p:nvPr/>
        </p:nvPicPr>
        <p:blipFill>
          <a:blip r:embed="rId6">
            <a:alphaModFix/>
          </a:blip>
          <a:stretch>
            <a:fillRect/>
          </a:stretch>
        </p:blipFill>
        <p:spPr>
          <a:xfrm>
            <a:off x="763113" y="903100"/>
            <a:ext cx="7617783" cy="3813050"/>
          </a:xfrm>
          <a:prstGeom prst="rect">
            <a:avLst/>
          </a:prstGeom>
          <a:noFill/>
          <a:ln>
            <a:noFill/>
          </a:ln>
        </p:spPr>
      </p:pic>
      <p:pic>
        <p:nvPicPr>
          <p:cNvPr id="667" name="Google Shape;667;p90"/>
          <p:cNvPicPr preferRelativeResize="0"/>
          <p:nvPr/>
        </p:nvPicPr>
        <p:blipFill>
          <a:blip r:embed="rId7">
            <a:alphaModFix/>
          </a:blip>
          <a:stretch>
            <a:fillRect/>
          </a:stretch>
        </p:blipFill>
        <p:spPr>
          <a:xfrm>
            <a:off x="5267525" y="3760138"/>
            <a:ext cx="2841775" cy="5318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1" name="Shape 671"/>
        <p:cNvGrpSpPr/>
        <p:nvPr/>
      </p:nvGrpSpPr>
      <p:grpSpPr>
        <a:xfrm>
          <a:off x="0" y="0"/>
          <a:ext cx="0" cy="0"/>
          <a:chOff x="0" y="0"/>
          <a:chExt cx="0" cy="0"/>
        </a:xfrm>
      </p:grpSpPr>
      <p:sp>
        <p:nvSpPr>
          <p:cNvPr id="672" name="Google Shape;672;p9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ETHUSD_4</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673" name="Google Shape;673;p91"/>
          <p:cNvPicPr preferRelativeResize="0"/>
          <p:nvPr/>
        </p:nvPicPr>
        <p:blipFill>
          <a:blip r:embed="rId3">
            <a:alphaModFix/>
          </a:blip>
          <a:stretch>
            <a:fillRect/>
          </a:stretch>
        </p:blipFill>
        <p:spPr>
          <a:xfrm>
            <a:off x="311700" y="992612"/>
            <a:ext cx="6848594" cy="3486675"/>
          </a:xfrm>
          <a:prstGeom prst="rect">
            <a:avLst/>
          </a:prstGeom>
          <a:noFill/>
          <a:ln>
            <a:noFill/>
          </a:ln>
        </p:spPr>
      </p:pic>
      <p:sp>
        <p:nvSpPr>
          <p:cNvPr id="674" name="Google Shape;674;p91"/>
          <p:cNvSpPr txBox="1"/>
          <p:nvPr/>
        </p:nvSpPr>
        <p:spPr>
          <a:xfrm>
            <a:off x="6810000" y="1371600"/>
            <a:ext cx="2022300" cy="16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0.15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100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distance = 0.3</a:t>
            </a:r>
            <a:endParaRPr sz="13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AAPL</a:t>
            </a:r>
            <a:endParaRPr sz="2700"/>
          </a:p>
        </p:txBody>
      </p:sp>
      <p:sp>
        <p:nvSpPr>
          <p:cNvPr id="110" name="Google Shape;110;p20"/>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11" name="Google Shape;111;p20"/>
          <p:cNvPicPr preferRelativeResize="0"/>
          <p:nvPr/>
        </p:nvPicPr>
        <p:blipFill>
          <a:blip r:embed="rId3">
            <a:alphaModFix/>
          </a:blip>
          <a:stretch>
            <a:fillRect/>
          </a:stretch>
        </p:blipFill>
        <p:spPr>
          <a:xfrm>
            <a:off x="644600" y="903100"/>
            <a:ext cx="7854801" cy="3973200"/>
          </a:xfrm>
          <a:prstGeom prst="rect">
            <a:avLst/>
          </a:prstGeom>
          <a:noFill/>
          <a:ln>
            <a:noFill/>
          </a:ln>
        </p:spPr>
      </p:pic>
      <p:pic>
        <p:nvPicPr>
          <p:cNvPr id="112" name="Google Shape;112;p20"/>
          <p:cNvPicPr preferRelativeResize="0"/>
          <p:nvPr/>
        </p:nvPicPr>
        <p:blipFill>
          <a:blip r:embed="rId4">
            <a:alphaModFix/>
          </a:blip>
          <a:stretch>
            <a:fillRect/>
          </a:stretch>
        </p:blipFill>
        <p:spPr>
          <a:xfrm>
            <a:off x="5454475" y="3990500"/>
            <a:ext cx="2910225" cy="418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8" name="Shape 678"/>
        <p:cNvGrpSpPr/>
        <p:nvPr/>
      </p:nvGrpSpPr>
      <p:grpSpPr>
        <a:xfrm>
          <a:off x="0" y="0"/>
          <a:ext cx="0" cy="0"/>
          <a:chOff x="0" y="0"/>
          <a:chExt cx="0" cy="0"/>
        </a:xfrm>
      </p:grpSpPr>
      <p:sp>
        <p:nvSpPr>
          <p:cNvPr id="679" name="Google Shape;679;p92"/>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UMAP- ETHUSD_4</a:t>
            </a:r>
            <a:endParaRPr sz="2700"/>
          </a:p>
          <a:p>
            <a:pPr indent="0" lvl="0" marL="0" rtl="0" algn="l">
              <a:spcBef>
                <a:spcPts val="0"/>
              </a:spcBef>
              <a:spcAft>
                <a:spcPts val="0"/>
              </a:spcAft>
              <a:buNone/>
            </a:pPr>
            <a:r>
              <a:t/>
            </a:r>
            <a:endParaRPr sz="2700"/>
          </a:p>
        </p:txBody>
      </p:sp>
      <p:pic>
        <p:nvPicPr>
          <p:cNvPr id="680" name="Google Shape;680;p92"/>
          <p:cNvPicPr preferRelativeResize="0"/>
          <p:nvPr/>
        </p:nvPicPr>
        <p:blipFill>
          <a:blip r:embed="rId3">
            <a:alphaModFix/>
          </a:blip>
          <a:stretch>
            <a:fillRect/>
          </a:stretch>
        </p:blipFill>
        <p:spPr>
          <a:xfrm>
            <a:off x="1419772" y="3646275"/>
            <a:ext cx="2841776" cy="538275"/>
          </a:xfrm>
          <a:prstGeom prst="rect">
            <a:avLst/>
          </a:prstGeom>
          <a:noFill/>
          <a:ln>
            <a:noFill/>
          </a:ln>
        </p:spPr>
      </p:pic>
      <p:pic>
        <p:nvPicPr>
          <p:cNvPr id="681" name="Google Shape;681;p92"/>
          <p:cNvPicPr preferRelativeResize="0"/>
          <p:nvPr/>
        </p:nvPicPr>
        <p:blipFill>
          <a:blip r:embed="rId4">
            <a:alphaModFix/>
          </a:blip>
          <a:stretch>
            <a:fillRect/>
          </a:stretch>
        </p:blipFill>
        <p:spPr>
          <a:xfrm>
            <a:off x="1360400" y="3699025"/>
            <a:ext cx="2960513" cy="538275"/>
          </a:xfrm>
          <a:prstGeom prst="rect">
            <a:avLst/>
          </a:prstGeom>
          <a:noFill/>
          <a:ln>
            <a:noFill/>
          </a:ln>
        </p:spPr>
      </p:pic>
      <p:pic>
        <p:nvPicPr>
          <p:cNvPr id="682" name="Google Shape;682;p92"/>
          <p:cNvPicPr preferRelativeResize="0"/>
          <p:nvPr/>
        </p:nvPicPr>
        <p:blipFill>
          <a:blip r:embed="rId5">
            <a:alphaModFix/>
          </a:blip>
          <a:stretch>
            <a:fillRect/>
          </a:stretch>
        </p:blipFill>
        <p:spPr>
          <a:xfrm>
            <a:off x="5227225" y="3756850"/>
            <a:ext cx="2841775" cy="538441"/>
          </a:xfrm>
          <a:prstGeom prst="rect">
            <a:avLst/>
          </a:prstGeom>
          <a:noFill/>
          <a:ln>
            <a:noFill/>
          </a:ln>
        </p:spPr>
      </p:pic>
      <p:pic>
        <p:nvPicPr>
          <p:cNvPr id="683" name="Google Shape;683;p92"/>
          <p:cNvPicPr preferRelativeResize="0"/>
          <p:nvPr/>
        </p:nvPicPr>
        <p:blipFill>
          <a:blip r:embed="rId6">
            <a:alphaModFix/>
          </a:blip>
          <a:stretch>
            <a:fillRect/>
          </a:stretch>
        </p:blipFill>
        <p:spPr>
          <a:xfrm>
            <a:off x="5267525" y="3760138"/>
            <a:ext cx="2841775" cy="531874"/>
          </a:xfrm>
          <a:prstGeom prst="rect">
            <a:avLst/>
          </a:prstGeom>
          <a:noFill/>
          <a:ln>
            <a:noFill/>
          </a:ln>
        </p:spPr>
      </p:pic>
      <p:pic>
        <p:nvPicPr>
          <p:cNvPr id="684" name="Google Shape;684;p92"/>
          <p:cNvPicPr preferRelativeResize="0"/>
          <p:nvPr/>
        </p:nvPicPr>
        <p:blipFill>
          <a:blip r:embed="rId7">
            <a:alphaModFix/>
          </a:blip>
          <a:stretch>
            <a:fillRect/>
          </a:stretch>
        </p:blipFill>
        <p:spPr>
          <a:xfrm>
            <a:off x="763113" y="903100"/>
            <a:ext cx="7617775" cy="3922005"/>
          </a:xfrm>
          <a:prstGeom prst="rect">
            <a:avLst/>
          </a:prstGeom>
          <a:noFill/>
          <a:ln>
            <a:noFill/>
          </a:ln>
        </p:spPr>
      </p:pic>
      <p:pic>
        <p:nvPicPr>
          <p:cNvPr id="685" name="Google Shape;685;p92"/>
          <p:cNvPicPr preferRelativeResize="0"/>
          <p:nvPr/>
        </p:nvPicPr>
        <p:blipFill>
          <a:blip r:embed="rId8">
            <a:alphaModFix/>
          </a:blip>
          <a:stretch>
            <a:fillRect/>
          </a:stretch>
        </p:blipFill>
        <p:spPr>
          <a:xfrm>
            <a:off x="1285875" y="3649485"/>
            <a:ext cx="2037510" cy="531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9" name="Shape 689"/>
        <p:cNvGrpSpPr/>
        <p:nvPr/>
      </p:nvGrpSpPr>
      <p:grpSpPr>
        <a:xfrm>
          <a:off x="0" y="0"/>
          <a:ext cx="0" cy="0"/>
          <a:chOff x="0" y="0"/>
          <a:chExt cx="0" cy="0"/>
        </a:xfrm>
      </p:grpSpPr>
      <p:sp>
        <p:nvSpPr>
          <p:cNvPr id="690" name="Google Shape;690;p93"/>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a:t>
            </a:r>
            <a:r>
              <a:rPr lang="en" sz="2700"/>
              <a:t>ETHUSD_1</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691" name="Google Shape;691;p93"/>
          <p:cNvPicPr preferRelativeResize="0"/>
          <p:nvPr/>
        </p:nvPicPr>
        <p:blipFill>
          <a:blip r:embed="rId3">
            <a:alphaModFix/>
          </a:blip>
          <a:stretch>
            <a:fillRect/>
          </a:stretch>
        </p:blipFill>
        <p:spPr>
          <a:xfrm>
            <a:off x="421550" y="1020350"/>
            <a:ext cx="6757425" cy="3567725"/>
          </a:xfrm>
          <a:prstGeom prst="rect">
            <a:avLst/>
          </a:prstGeom>
          <a:noFill/>
          <a:ln>
            <a:noFill/>
          </a:ln>
        </p:spPr>
      </p:pic>
      <p:sp>
        <p:nvSpPr>
          <p:cNvPr id="692" name="Google Shape;692;p93"/>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50</a:t>
            </a:r>
            <a:endParaRPr sz="1300">
              <a:latin typeface="Old Standard TT"/>
              <a:ea typeface="Old Standard TT"/>
              <a:cs typeface="Old Standard TT"/>
              <a:sym typeface="Old Standard T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6" name="Shape 696"/>
        <p:cNvGrpSpPr/>
        <p:nvPr/>
      </p:nvGrpSpPr>
      <p:grpSpPr>
        <a:xfrm>
          <a:off x="0" y="0"/>
          <a:ext cx="0" cy="0"/>
          <a:chOff x="0" y="0"/>
          <a:chExt cx="0" cy="0"/>
        </a:xfrm>
      </p:grpSpPr>
      <p:sp>
        <p:nvSpPr>
          <p:cNvPr id="697" name="Google Shape;697;p94"/>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ETHUSD_1</a:t>
            </a:r>
            <a:endParaRPr sz="2700"/>
          </a:p>
          <a:p>
            <a:pPr indent="0" lvl="0" marL="0" rtl="0" algn="l">
              <a:spcBef>
                <a:spcPts val="0"/>
              </a:spcBef>
              <a:spcAft>
                <a:spcPts val="0"/>
              </a:spcAft>
              <a:buNone/>
            </a:pPr>
            <a:r>
              <a:t/>
            </a:r>
            <a:endParaRPr sz="2700"/>
          </a:p>
        </p:txBody>
      </p:sp>
      <p:pic>
        <p:nvPicPr>
          <p:cNvPr id="698" name="Google Shape;698;p94"/>
          <p:cNvPicPr preferRelativeResize="0"/>
          <p:nvPr/>
        </p:nvPicPr>
        <p:blipFill>
          <a:blip r:embed="rId3">
            <a:alphaModFix/>
          </a:blip>
          <a:stretch>
            <a:fillRect/>
          </a:stretch>
        </p:blipFill>
        <p:spPr>
          <a:xfrm>
            <a:off x="1408575" y="3703125"/>
            <a:ext cx="2989325" cy="516800"/>
          </a:xfrm>
          <a:prstGeom prst="rect">
            <a:avLst/>
          </a:prstGeom>
          <a:noFill/>
          <a:ln>
            <a:noFill/>
          </a:ln>
        </p:spPr>
      </p:pic>
      <p:pic>
        <p:nvPicPr>
          <p:cNvPr id="699" name="Google Shape;699;p94"/>
          <p:cNvPicPr preferRelativeResize="0"/>
          <p:nvPr/>
        </p:nvPicPr>
        <p:blipFill>
          <a:blip r:embed="rId4">
            <a:alphaModFix/>
          </a:blip>
          <a:stretch>
            <a:fillRect/>
          </a:stretch>
        </p:blipFill>
        <p:spPr>
          <a:xfrm>
            <a:off x="813750" y="969225"/>
            <a:ext cx="7401475" cy="3779296"/>
          </a:xfrm>
          <a:prstGeom prst="rect">
            <a:avLst/>
          </a:prstGeom>
          <a:noFill/>
          <a:ln>
            <a:noFill/>
          </a:ln>
        </p:spPr>
      </p:pic>
      <p:pic>
        <p:nvPicPr>
          <p:cNvPr id="700" name="Google Shape;700;p94"/>
          <p:cNvPicPr preferRelativeResize="0"/>
          <p:nvPr/>
        </p:nvPicPr>
        <p:blipFill>
          <a:blip r:embed="rId5">
            <a:alphaModFix/>
          </a:blip>
          <a:stretch>
            <a:fillRect/>
          </a:stretch>
        </p:blipFill>
        <p:spPr>
          <a:xfrm>
            <a:off x="1344575" y="3865272"/>
            <a:ext cx="2704425" cy="453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4" name="Shape 704"/>
        <p:cNvGrpSpPr/>
        <p:nvPr/>
      </p:nvGrpSpPr>
      <p:grpSpPr>
        <a:xfrm>
          <a:off x="0" y="0"/>
          <a:ext cx="0" cy="0"/>
          <a:chOff x="0" y="0"/>
          <a:chExt cx="0" cy="0"/>
        </a:xfrm>
      </p:grpSpPr>
      <p:sp>
        <p:nvSpPr>
          <p:cNvPr id="705" name="Google Shape;705;p95"/>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ETHUSD_2</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706" name="Google Shape;706;p95"/>
          <p:cNvPicPr preferRelativeResize="0"/>
          <p:nvPr/>
        </p:nvPicPr>
        <p:blipFill>
          <a:blip r:embed="rId3">
            <a:alphaModFix/>
          </a:blip>
          <a:stretch>
            <a:fillRect/>
          </a:stretch>
        </p:blipFill>
        <p:spPr>
          <a:xfrm>
            <a:off x="371700" y="952950"/>
            <a:ext cx="6388475" cy="3584485"/>
          </a:xfrm>
          <a:prstGeom prst="rect">
            <a:avLst/>
          </a:prstGeom>
          <a:noFill/>
          <a:ln>
            <a:noFill/>
          </a:ln>
        </p:spPr>
      </p:pic>
      <p:sp>
        <p:nvSpPr>
          <p:cNvPr id="707" name="Google Shape;707;p95"/>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50</a:t>
            </a:r>
            <a:endParaRPr sz="1300">
              <a:latin typeface="Old Standard TT"/>
              <a:ea typeface="Old Standard TT"/>
              <a:cs typeface="Old Standard TT"/>
              <a:sym typeface="Old Standard T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1" name="Shape 711"/>
        <p:cNvGrpSpPr/>
        <p:nvPr/>
      </p:nvGrpSpPr>
      <p:grpSpPr>
        <a:xfrm>
          <a:off x="0" y="0"/>
          <a:ext cx="0" cy="0"/>
          <a:chOff x="0" y="0"/>
          <a:chExt cx="0" cy="0"/>
        </a:xfrm>
      </p:grpSpPr>
      <p:sp>
        <p:nvSpPr>
          <p:cNvPr id="712" name="Google Shape;712;p96"/>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a:t>
            </a:r>
            <a:r>
              <a:rPr lang="en" sz="2700"/>
              <a:t>- ETHUSD_2</a:t>
            </a:r>
            <a:endParaRPr sz="2700"/>
          </a:p>
          <a:p>
            <a:pPr indent="0" lvl="0" marL="0" rtl="0" algn="l">
              <a:spcBef>
                <a:spcPts val="0"/>
              </a:spcBef>
              <a:spcAft>
                <a:spcPts val="0"/>
              </a:spcAft>
              <a:buNone/>
            </a:pPr>
            <a:r>
              <a:t/>
            </a:r>
            <a:endParaRPr sz="2700"/>
          </a:p>
        </p:txBody>
      </p:sp>
      <p:pic>
        <p:nvPicPr>
          <p:cNvPr id="713" name="Google Shape;713;p96"/>
          <p:cNvPicPr preferRelativeResize="0"/>
          <p:nvPr/>
        </p:nvPicPr>
        <p:blipFill rotWithShape="1">
          <a:blip r:embed="rId3">
            <a:alphaModFix/>
          </a:blip>
          <a:srcRect b="0" l="0" r="0" t="0"/>
          <a:stretch/>
        </p:blipFill>
        <p:spPr>
          <a:xfrm>
            <a:off x="647925" y="858850"/>
            <a:ext cx="7677625" cy="3716298"/>
          </a:xfrm>
          <a:prstGeom prst="rect">
            <a:avLst/>
          </a:prstGeom>
          <a:noFill/>
          <a:ln>
            <a:noFill/>
          </a:ln>
        </p:spPr>
      </p:pic>
      <p:pic>
        <p:nvPicPr>
          <p:cNvPr id="714" name="Google Shape;714;p96"/>
          <p:cNvPicPr preferRelativeResize="0"/>
          <p:nvPr/>
        </p:nvPicPr>
        <p:blipFill>
          <a:blip r:embed="rId4">
            <a:alphaModFix/>
          </a:blip>
          <a:stretch>
            <a:fillRect/>
          </a:stretch>
        </p:blipFill>
        <p:spPr>
          <a:xfrm>
            <a:off x="4987800" y="3594375"/>
            <a:ext cx="2958725" cy="5652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8" name="Shape 718"/>
        <p:cNvGrpSpPr/>
        <p:nvPr/>
      </p:nvGrpSpPr>
      <p:grpSpPr>
        <a:xfrm>
          <a:off x="0" y="0"/>
          <a:ext cx="0" cy="0"/>
          <a:chOff x="0" y="0"/>
          <a:chExt cx="0" cy="0"/>
        </a:xfrm>
      </p:grpSpPr>
      <p:sp>
        <p:nvSpPr>
          <p:cNvPr id="719" name="Google Shape;719;p97"/>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 ETHUSD_3</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pic>
        <p:nvPicPr>
          <p:cNvPr id="720" name="Google Shape;720;p97"/>
          <p:cNvPicPr preferRelativeResize="0"/>
          <p:nvPr/>
        </p:nvPicPr>
        <p:blipFill>
          <a:blip r:embed="rId3">
            <a:alphaModFix/>
          </a:blip>
          <a:stretch>
            <a:fillRect/>
          </a:stretch>
        </p:blipFill>
        <p:spPr>
          <a:xfrm>
            <a:off x="311700" y="972850"/>
            <a:ext cx="6431774" cy="3508750"/>
          </a:xfrm>
          <a:prstGeom prst="rect">
            <a:avLst/>
          </a:prstGeom>
          <a:noFill/>
          <a:ln>
            <a:noFill/>
          </a:ln>
        </p:spPr>
      </p:pic>
      <p:sp>
        <p:nvSpPr>
          <p:cNvPr id="721" name="Google Shape;721;p97"/>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50</a:t>
            </a:r>
            <a:endParaRPr sz="1300">
              <a:latin typeface="Old Standard TT"/>
              <a:ea typeface="Old Standard TT"/>
              <a:cs typeface="Old Standard TT"/>
              <a:sym typeface="Old Standard T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5" name="Shape 725"/>
        <p:cNvGrpSpPr/>
        <p:nvPr/>
      </p:nvGrpSpPr>
      <p:grpSpPr>
        <a:xfrm>
          <a:off x="0" y="0"/>
          <a:ext cx="0" cy="0"/>
          <a:chOff x="0" y="0"/>
          <a:chExt cx="0" cy="0"/>
        </a:xfrm>
      </p:grpSpPr>
      <p:sp>
        <p:nvSpPr>
          <p:cNvPr id="726" name="Google Shape;726;p98"/>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LLE- ETHUSD_3</a:t>
            </a:r>
            <a:endParaRPr sz="2700"/>
          </a:p>
          <a:p>
            <a:pPr indent="0" lvl="0" marL="0" rtl="0" algn="l">
              <a:spcBef>
                <a:spcPts val="0"/>
              </a:spcBef>
              <a:spcAft>
                <a:spcPts val="0"/>
              </a:spcAft>
              <a:buNone/>
            </a:pPr>
            <a:r>
              <a:t/>
            </a:r>
            <a:endParaRPr sz="2700"/>
          </a:p>
        </p:txBody>
      </p:sp>
      <p:pic>
        <p:nvPicPr>
          <p:cNvPr id="727" name="Google Shape;727;p98"/>
          <p:cNvPicPr preferRelativeResize="0"/>
          <p:nvPr/>
        </p:nvPicPr>
        <p:blipFill>
          <a:blip r:embed="rId3">
            <a:alphaModFix/>
          </a:blip>
          <a:stretch>
            <a:fillRect/>
          </a:stretch>
        </p:blipFill>
        <p:spPr>
          <a:xfrm>
            <a:off x="751513" y="929813"/>
            <a:ext cx="7640976" cy="3682575"/>
          </a:xfrm>
          <a:prstGeom prst="rect">
            <a:avLst/>
          </a:prstGeom>
          <a:noFill/>
          <a:ln>
            <a:noFill/>
          </a:ln>
        </p:spPr>
      </p:pic>
      <p:pic>
        <p:nvPicPr>
          <p:cNvPr id="728" name="Google Shape;728;p98"/>
          <p:cNvPicPr preferRelativeResize="0"/>
          <p:nvPr/>
        </p:nvPicPr>
        <p:blipFill>
          <a:blip r:embed="rId4">
            <a:alphaModFix/>
          </a:blip>
          <a:stretch>
            <a:fillRect/>
          </a:stretch>
        </p:blipFill>
        <p:spPr>
          <a:xfrm>
            <a:off x="4901625" y="3689172"/>
            <a:ext cx="3180554" cy="613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2" name="Shape 732"/>
        <p:cNvGrpSpPr/>
        <p:nvPr/>
      </p:nvGrpSpPr>
      <p:grpSpPr>
        <a:xfrm>
          <a:off x="0" y="0"/>
          <a:ext cx="0" cy="0"/>
          <a:chOff x="0" y="0"/>
          <a:chExt cx="0" cy="0"/>
        </a:xfrm>
      </p:grpSpPr>
      <p:sp>
        <p:nvSpPr>
          <p:cNvPr id="733" name="Google Shape;733;p99"/>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LLE - ETHUSD_4</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pic>
        <p:nvPicPr>
          <p:cNvPr id="734" name="Google Shape;734;p99"/>
          <p:cNvPicPr preferRelativeResize="0"/>
          <p:nvPr/>
        </p:nvPicPr>
        <p:blipFill>
          <a:blip r:embed="rId3">
            <a:alphaModFix/>
          </a:blip>
          <a:stretch>
            <a:fillRect/>
          </a:stretch>
        </p:blipFill>
        <p:spPr>
          <a:xfrm>
            <a:off x="401400" y="1008375"/>
            <a:ext cx="6309075" cy="3564250"/>
          </a:xfrm>
          <a:prstGeom prst="rect">
            <a:avLst/>
          </a:prstGeom>
          <a:noFill/>
          <a:ln>
            <a:noFill/>
          </a:ln>
        </p:spPr>
      </p:pic>
      <p:sp>
        <p:nvSpPr>
          <p:cNvPr id="735" name="Google Shape;735;p99"/>
          <p:cNvSpPr txBox="1"/>
          <p:nvPr/>
        </p:nvSpPr>
        <p:spPr>
          <a:xfrm>
            <a:off x="6810000" y="1371600"/>
            <a:ext cx="2022300" cy="125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0.0005</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10</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Num neighbors = 50</a:t>
            </a:r>
            <a:endParaRPr sz="1300">
              <a:latin typeface="Old Standard TT"/>
              <a:ea typeface="Old Standard TT"/>
              <a:cs typeface="Old Standard TT"/>
              <a:sym typeface="Old Standard T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9" name="Shape 739"/>
        <p:cNvGrpSpPr/>
        <p:nvPr/>
      </p:nvGrpSpPr>
      <p:grpSpPr>
        <a:xfrm>
          <a:off x="0" y="0"/>
          <a:ext cx="0" cy="0"/>
          <a:chOff x="0" y="0"/>
          <a:chExt cx="0" cy="0"/>
        </a:xfrm>
      </p:grpSpPr>
      <p:sp>
        <p:nvSpPr>
          <p:cNvPr id="740" name="Google Shape;740;p100"/>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LLE - ETHUSD_4</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Clr>
                <a:schemeClr val="dk1"/>
              </a:buClr>
              <a:buSzPts val="1100"/>
              <a:buFont typeface="Arial"/>
              <a:buNone/>
            </a:pPr>
            <a:r>
              <a:t/>
            </a:r>
            <a:endParaRPr sz="2700"/>
          </a:p>
          <a:p>
            <a:pPr indent="0" lvl="0" marL="0" rtl="0" algn="l">
              <a:spcBef>
                <a:spcPts val="0"/>
              </a:spcBef>
              <a:spcAft>
                <a:spcPts val="0"/>
              </a:spcAft>
              <a:buNone/>
            </a:pPr>
            <a:r>
              <a:t/>
            </a:r>
            <a:endParaRPr sz="2700"/>
          </a:p>
        </p:txBody>
      </p:sp>
      <p:pic>
        <p:nvPicPr>
          <p:cNvPr id="741" name="Google Shape;741;p100"/>
          <p:cNvPicPr preferRelativeResize="0"/>
          <p:nvPr/>
        </p:nvPicPr>
        <p:blipFill>
          <a:blip r:embed="rId3">
            <a:alphaModFix/>
          </a:blip>
          <a:stretch>
            <a:fillRect/>
          </a:stretch>
        </p:blipFill>
        <p:spPr>
          <a:xfrm>
            <a:off x="809675" y="903100"/>
            <a:ext cx="7524651" cy="3816250"/>
          </a:xfrm>
          <a:prstGeom prst="rect">
            <a:avLst/>
          </a:prstGeom>
          <a:noFill/>
          <a:ln>
            <a:noFill/>
          </a:ln>
        </p:spPr>
      </p:pic>
      <p:pic>
        <p:nvPicPr>
          <p:cNvPr id="742" name="Google Shape;742;p100"/>
          <p:cNvPicPr preferRelativeResize="0"/>
          <p:nvPr/>
        </p:nvPicPr>
        <p:blipFill>
          <a:blip r:embed="rId4">
            <a:alphaModFix/>
          </a:blip>
          <a:stretch>
            <a:fillRect/>
          </a:stretch>
        </p:blipFill>
        <p:spPr>
          <a:xfrm>
            <a:off x="1371400" y="3746850"/>
            <a:ext cx="2936800" cy="544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sp>
        <p:nvSpPr>
          <p:cNvPr id="747" name="Google Shape;747;p10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Summary of Dimension Reduction for Cryptocurrency </a:t>
            </a:r>
            <a:endParaRPr sz="2700"/>
          </a:p>
        </p:txBody>
      </p:sp>
      <p:sp>
        <p:nvSpPr>
          <p:cNvPr id="748" name="Google Shape;748;p101"/>
          <p:cNvSpPr txBox="1"/>
          <p:nvPr/>
        </p:nvSpPr>
        <p:spPr>
          <a:xfrm>
            <a:off x="311700" y="732375"/>
            <a:ext cx="21231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Mean Squared Error:</a:t>
            </a:r>
            <a:endParaRPr>
              <a:latin typeface="Old Standard TT"/>
              <a:ea typeface="Old Standard TT"/>
              <a:cs typeface="Old Standard TT"/>
              <a:sym typeface="Old Standard TT"/>
            </a:endParaRPr>
          </a:p>
        </p:txBody>
      </p:sp>
      <p:graphicFrame>
        <p:nvGraphicFramePr>
          <p:cNvPr id="749" name="Google Shape;749;p101"/>
          <p:cNvGraphicFramePr/>
          <p:nvPr/>
        </p:nvGraphicFramePr>
        <p:xfrm>
          <a:off x="1160275" y="1114413"/>
          <a:ext cx="3000000" cy="3000000"/>
        </p:xfrm>
        <a:graphic>
          <a:graphicData uri="http://schemas.openxmlformats.org/drawingml/2006/table">
            <a:tbl>
              <a:tblPr>
                <a:noFill/>
                <a:tableStyleId>{9D80FAC4-866B-4199-A649-30E60D854E4C}</a:tableStyleId>
              </a:tblPr>
              <a:tblGrid>
                <a:gridCol w="974775"/>
                <a:gridCol w="974775"/>
                <a:gridCol w="974775"/>
                <a:gridCol w="974775"/>
                <a:gridCol w="974775"/>
              </a:tblGrid>
              <a:tr h="295375">
                <a:tc>
                  <a:txBody>
                    <a:bodyPr/>
                    <a:lstStyle/>
                    <a:p>
                      <a:pPr indent="0" lvl="0" marL="0" rtl="0" algn="l">
                        <a:spcBef>
                          <a:spcPts val="0"/>
                        </a:spcBef>
                        <a:spcAft>
                          <a:spcPts val="0"/>
                        </a:spcAft>
                        <a:buNone/>
                      </a:pPr>
                      <a:r>
                        <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ETHUSD_1</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Old Standard TT"/>
                          <a:ea typeface="Old Standard TT"/>
                          <a:cs typeface="Old Standard TT"/>
                          <a:sym typeface="Old Standard TT"/>
                        </a:rPr>
                        <a:t>ETHUSD_2</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Old Standard TT"/>
                          <a:ea typeface="Old Standard TT"/>
                          <a:cs typeface="Old Standard TT"/>
                          <a:sym typeface="Old Standard TT"/>
                        </a:rPr>
                        <a:t>ETHUSD_3</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ETHUSD_</a:t>
                      </a:r>
                      <a:r>
                        <a:rPr lang="en" sz="1000">
                          <a:latin typeface="Old Standard TT"/>
                          <a:ea typeface="Old Standard TT"/>
                          <a:cs typeface="Old Standard TT"/>
                          <a:sym typeface="Old Standard TT"/>
                        </a:rPr>
                        <a:t>4</a:t>
                      </a:r>
                      <a:endParaRPr sz="1000">
                        <a:latin typeface="Old Standard TT"/>
                        <a:ea typeface="Old Standard TT"/>
                        <a:cs typeface="Old Standard TT"/>
                        <a:sym typeface="Old Standard TT"/>
                      </a:endParaRPr>
                    </a:p>
                  </a:txBody>
                  <a:tcPr marT="91425" marB="91425" marR="91425" marL="91425">
                    <a:solidFill>
                      <a:srgbClr val="D9EAD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PCA</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0.81</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0.01</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0.09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0.36</a:t>
                      </a:r>
                      <a:endParaRPr sz="1000">
                        <a:latin typeface="Old Standard TT"/>
                        <a:ea typeface="Old Standard TT"/>
                        <a:cs typeface="Old Standard TT"/>
                        <a:sym typeface="Old Standard TT"/>
                      </a:endParaRPr>
                    </a:p>
                  </a:txBody>
                  <a:tcPr marT="91425" marB="91425" marR="91425" marL="91425">
                    <a:solidFill>
                      <a:srgbClr val="F3F3F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TSNE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4.33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0.69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2.04</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0.91</a:t>
                      </a:r>
                      <a:endParaRPr sz="1000">
                        <a:latin typeface="Old Standard TT"/>
                        <a:ea typeface="Old Standard TT"/>
                        <a:cs typeface="Old Standard TT"/>
                        <a:sym typeface="Old Standard TT"/>
                      </a:endParaRPr>
                    </a:p>
                  </a:txBody>
                  <a:tcPr marT="91425" marB="91425" marR="91425" marL="91425">
                    <a:solidFill>
                      <a:srgbClr val="F3F3F3"/>
                    </a:solidFill>
                  </a:tcPr>
                </a:tc>
              </a:tr>
              <a:tr h="18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UMAP</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2.04</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0.89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3.21</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0.56</a:t>
                      </a:r>
                      <a:endParaRPr sz="1000">
                        <a:latin typeface="Old Standard TT"/>
                        <a:ea typeface="Old Standard TT"/>
                        <a:cs typeface="Old Standard TT"/>
                        <a:sym typeface="Old Standard TT"/>
                      </a:endParaRPr>
                    </a:p>
                  </a:txBody>
                  <a:tcPr marT="91425" marB="91425" marR="91425" marL="91425">
                    <a:solidFill>
                      <a:srgbClr val="F3F3F3"/>
                    </a:solidFill>
                  </a:tcPr>
                </a:tc>
              </a:tr>
              <a:tr h="100000">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LLE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10.49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4.10</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0.95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2.29</a:t>
                      </a:r>
                      <a:endParaRPr sz="1000">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
        <p:nvSpPr>
          <p:cNvPr id="750" name="Google Shape;750;p101"/>
          <p:cNvSpPr txBox="1"/>
          <p:nvPr/>
        </p:nvSpPr>
        <p:spPr>
          <a:xfrm>
            <a:off x="311700" y="2879325"/>
            <a:ext cx="16248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Coverage Rate:</a:t>
            </a:r>
            <a:endParaRPr>
              <a:solidFill>
                <a:schemeClr val="dk1"/>
              </a:solidFill>
              <a:latin typeface="Old Standard TT"/>
              <a:ea typeface="Old Standard TT"/>
              <a:cs typeface="Old Standard TT"/>
              <a:sym typeface="Old Standard TT"/>
            </a:endParaRPr>
          </a:p>
        </p:txBody>
      </p:sp>
      <p:graphicFrame>
        <p:nvGraphicFramePr>
          <p:cNvPr id="751" name="Google Shape;751;p101"/>
          <p:cNvGraphicFramePr/>
          <p:nvPr/>
        </p:nvGraphicFramePr>
        <p:xfrm>
          <a:off x="1160275" y="3261363"/>
          <a:ext cx="3000000" cy="3000000"/>
        </p:xfrm>
        <a:graphic>
          <a:graphicData uri="http://schemas.openxmlformats.org/drawingml/2006/table">
            <a:tbl>
              <a:tblPr>
                <a:noFill/>
                <a:tableStyleId>{9D80FAC4-866B-4199-A649-30E60D854E4C}</a:tableStyleId>
              </a:tblPr>
              <a:tblGrid>
                <a:gridCol w="974775"/>
                <a:gridCol w="974775"/>
                <a:gridCol w="974775"/>
                <a:gridCol w="974775"/>
                <a:gridCol w="974775"/>
              </a:tblGrid>
              <a:tr h="295375">
                <a:tc>
                  <a:txBody>
                    <a:bodyPr/>
                    <a:lstStyle/>
                    <a:p>
                      <a:pPr indent="0" lvl="0" marL="0" rtl="0" algn="l">
                        <a:spcBef>
                          <a:spcPts val="0"/>
                        </a:spcBef>
                        <a:spcAft>
                          <a:spcPts val="0"/>
                        </a:spcAft>
                        <a:buNone/>
                      </a:pPr>
                      <a:r>
                        <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Old Standard TT"/>
                          <a:ea typeface="Old Standard TT"/>
                          <a:cs typeface="Old Standard TT"/>
                          <a:sym typeface="Old Standard TT"/>
                        </a:rPr>
                        <a:t>ETHUSD_1</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Old Standard TT"/>
                          <a:ea typeface="Old Standard TT"/>
                          <a:cs typeface="Old Standard TT"/>
                          <a:sym typeface="Old Standard TT"/>
                        </a:rPr>
                        <a:t>ETHUSD_2</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Old Standard TT"/>
                          <a:ea typeface="Old Standard TT"/>
                          <a:cs typeface="Old Standard TT"/>
                          <a:sym typeface="Old Standard TT"/>
                        </a:rPr>
                        <a:t>ETHUSD_3</a:t>
                      </a:r>
                      <a:endParaRPr sz="1000">
                        <a:latin typeface="Old Standard TT"/>
                        <a:ea typeface="Old Standard TT"/>
                        <a:cs typeface="Old Standard TT"/>
                        <a:sym typeface="Old Standard TT"/>
                      </a:endParaRPr>
                    </a:p>
                  </a:txBody>
                  <a:tcPr marT="91425" marB="91425" marR="91425" marL="91425">
                    <a:solidFill>
                      <a:srgbClr val="D9EAD3"/>
                    </a:solidFill>
                  </a:tcPr>
                </a:tc>
                <a:tc>
                  <a:txBody>
                    <a:bodyPr/>
                    <a:lstStyle/>
                    <a:p>
                      <a:pPr indent="0" lvl="0" marL="0" rtl="0" algn="l">
                        <a:spcBef>
                          <a:spcPts val="0"/>
                        </a:spcBef>
                        <a:spcAft>
                          <a:spcPts val="0"/>
                        </a:spcAft>
                        <a:buNone/>
                      </a:pPr>
                      <a:r>
                        <a:rPr lang="en" sz="1000">
                          <a:solidFill>
                            <a:schemeClr val="dk1"/>
                          </a:solidFill>
                          <a:latin typeface="Old Standard TT"/>
                          <a:ea typeface="Old Standard TT"/>
                          <a:cs typeface="Old Standard TT"/>
                          <a:sym typeface="Old Standard TT"/>
                        </a:rPr>
                        <a:t>ETHUSD_</a:t>
                      </a:r>
                      <a:r>
                        <a:rPr lang="en" sz="1000">
                          <a:latin typeface="Old Standard TT"/>
                          <a:ea typeface="Old Standard TT"/>
                          <a:cs typeface="Old Standard TT"/>
                          <a:sym typeface="Old Standard TT"/>
                        </a:rPr>
                        <a:t>4</a:t>
                      </a:r>
                      <a:endParaRPr sz="1000">
                        <a:latin typeface="Old Standard TT"/>
                        <a:ea typeface="Old Standard TT"/>
                        <a:cs typeface="Old Standard TT"/>
                        <a:sym typeface="Old Standard TT"/>
                      </a:endParaRPr>
                    </a:p>
                  </a:txBody>
                  <a:tcPr marT="91425" marB="91425" marR="91425" marL="91425">
                    <a:solidFill>
                      <a:srgbClr val="D9EAD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PCA</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98%</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96%</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89%</a:t>
                      </a:r>
                      <a:endParaRPr sz="1000">
                        <a:latin typeface="Old Standard TT"/>
                        <a:ea typeface="Old Standard TT"/>
                        <a:cs typeface="Old Standard TT"/>
                        <a:sym typeface="Old Standard TT"/>
                      </a:endParaRPr>
                    </a:p>
                  </a:txBody>
                  <a:tcPr marT="91425" marB="91425" marR="91425" marL="91425">
                    <a:solidFill>
                      <a:srgbClr val="F3F3F3"/>
                    </a:solidFill>
                  </a:tcPr>
                </a:tc>
              </a:tr>
              <a:tr h="24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TSNE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9%</a:t>
                      </a:r>
                      <a:endParaRPr sz="1000">
                        <a:latin typeface="Old Standard TT"/>
                        <a:ea typeface="Old Standard TT"/>
                        <a:cs typeface="Old Standard TT"/>
                        <a:sym typeface="Old Standard TT"/>
                      </a:endParaRPr>
                    </a:p>
                  </a:txBody>
                  <a:tcPr marT="91425" marB="91425" marR="91425" marL="91425">
                    <a:solidFill>
                      <a:srgbClr val="F3F3F3"/>
                    </a:solidFill>
                  </a:tcPr>
                </a:tc>
              </a:tr>
              <a:tr h="183075">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UMAP</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20%</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13%</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0%</a:t>
                      </a:r>
                      <a:endParaRPr sz="1000">
                        <a:latin typeface="Old Standard TT"/>
                        <a:ea typeface="Old Standard TT"/>
                        <a:cs typeface="Old Standard TT"/>
                        <a:sym typeface="Old Standard TT"/>
                      </a:endParaRPr>
                    </a:p>
                  </a:txBody>
                  <a:tcPr marT="91425" marB="91425" marR="91425" marL="91425">
                    <a:solidFill>
                      <a:srgbClr val="F3F3F3"/>
                    </a:solidFill>
                  </a:tcPr>
                </a:tc>
              </a:tr>
              <a:tr h="100000">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LLE</a:t>
                      </a:r>
                      <a:endParaRPr sz="1000">
                        <a:latin typeface="Old Standard TT"/>
                        <a:ea typeface="Old Standard TT"/>
                        <a:cs typeface="Old Standard TT"/>
                        <a:sym typeface="Old Standard TT"/>
                      </a:endParaRPr>
                    </a:p>
                  </a:txBody>
                  <a:tcPr marT="91425" marB="91425" marR="91425" marL="91425">
                    <a:solidFill>
                      <a:srgbClr val="CFE2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19%</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15%</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47%</a:t>
                      </a:r>
                      <a:endParaRPr sz="1000">
                        <a:latin typeface="Old Standard TT"/>
                        <a:ea typeface="Old Standard TT"/>
                        <a:cs typeface="Old Standard TT"/>
                        <a:sym typeface="Old Standard TT"/>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Old Standard TT"/>
                          <a:ea typeface="Old Standard TT"/>
                          <a:cs typeface="Old Standard TT"/>
                          <a:sym typeface="Old Standard TT"/>
                        </a:rPr>
                        <a:t>1%</a:t>
                      </a:r>
                      <a:endParaRPr sz="1000">
                        <a:latin typeface="Old Standard TT"/>
                        <a:ea typeface="Old Standard TT"/>
                        <a:cs typeface="Old Standard TT"/>
                        <a:sym typeface="Old Standard TT"/>
                      </a:endParaRPr>
                    </a:p>
                  </a:txBody>
                  <a:tcPr marT="91425" marB="91425" marR="91425" marL="91425">
                    <a:solidFill>
                      <a:srgbClr val="F3F3F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2456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PCA - AEO</a:t>
            </a:r>
            <a:endParaRPr sz="2700"/>
          </a:p>
        </p:txBody>
      </p:sp>
      <p:sp>
        <p:nvSpPr>
          <p:cNvPr id="118" name="Google Shape;118;p21"/>
          <p:cNvSpPr txBox="1"/>
          <p:nvPr>
            <p:ph idx="1" type="body"/>
          </p:nvPr>
        </p:nvSpPr>
        <p:spPr>
          <a:xfrm>
            <a:off x="311700" y="903100"/>
            <a:ext cx="85206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050">
              <a:solidFill>
                <a:srgbClr val="212121"/>
              </a:solidFill>
              <a:highlight>
                <a:srgbClr val="FFFFFF"/>
              </a:highlight>
              <a:latin typeface="Courier New"/>
              <a:ea typeface="Courier New"/>
              <a:cs typeface="Courier New"/>
              <a:sym typeface="Courier New"/>
            </a:endParaRPr>
          </a:p>
        </p:txBody>
      </p:sp>
      <p:pic>
        <p:nvPicPr>
          <p:cNvPr id="119" name="Google Shape;119;p21"/>
          <p:cNvPicPr preferRelativeResize="0"/>
          <p:nvPr/>
        </p:nvPicPr>
        <p:blipFill>
          <a:blip r:embed="rId3">
            <a:alphaModFix/>
          </a:blip>
          <a:stretch>
            <a:fillRect/>
          </a:stretch>
        </p:blipFill>
        <p:spPr>
          <a:xfrm>
            <a:off x="311700" y="903100"/>
            <a:ext cx="6303774" cy="3987199"/>
          </a:xfrm>
          <a:prstGeom prst="rect">
            <a:avLst/>
          </a:prstGeom>
          <a:noFill/>
          <a:ln>
            <a:noFill/>
          </a:ln>
        </p:spPr>
      </p:pic>
      <p:sp>
        <p:nvSpPr>
          <p:cNvPr id="120" name="Google Shape;120;p21"/>
          <p:cNvSpPr txBox="1"/>
          <p:nvPr/>
        </p:nvSpPr>
        <p:spPr>
          <a:xfrm>
            <a:off x="6810000" y="1371600"/>
            <a:ext cx="2022300" cy="100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EPS = 0.3</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latin typeface="Old Standard TT"/>
                <a:ea typeface="Old Standard TT"/>
                <a:cs typeface="Old Standard TT"/>
                <a:sym typeface="Old Standard TT"/>
              </a:rPr>
              <a:t>Min samples = 30</a:t>
            </a:r>
            <a:endParaRPr sz="1300">
              <a:latin typeface="Old Standard TT"/>
              <a:ea typeface="Old Standard TT"/>
              <a:cs typeface="Old Standard TT"/>
              <a:sym typeface="Old Standard T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r>
              <a:rPr lang="en"/>
              <a:t> </a:t>
            </a:r>
            <a:endParaRPr/>
          </a:p>
        </p:txBody>
      </p:sp>
      <p:sp>
        <p:nvSpPr>
          <p:cNvPr id="757" name="Google Shape;757;p102"/>
          <p:cNvSpPr txBox="1"/>
          <p:nvPr>
            <p:ph idx="1" type="body"/>
          </p:nvPr>
        </p:nvSpPr>
        <p:spPr>
          <a:xfrm>
            <a:off x="311700" y="1171600"/>
            <a:ext cx="8520600" cy="38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In general, PCA is the best dimension reduction method since it shows the biggest coverage rate in most of the cases of HFT data . In fact, the power of PCA can be seen more clearly from the result of </a:t>
            </a:r>
            <a:r>
              <a:rPr lang="en"/>
              <a:t>cryptocurrency data because the numbers are so close to 100% while the others can hardly exceed  50%.</a:t>
            </a:r>
            <a:r>
              <a:rPr lang="en" sz="1600"/>
              <a:t> LLE also performs fairly well in some cases like INTC and AAPL. TSNE has the worst performance  because the coverage rate is always the lowest.</a:t>
            </a:r>
            <a:endParaRPr sz="1600"/>
          </a:p>
          <a:p>
            <a:pPr indent="-330200" lvl="0" marL="457200" rtl="0" algn="l">
              <a:spcBef>
                <a:spcPts val="0"/>
              </a:spcBef>
              <a:spcAft>
                <a:spcPts val="0"/>
              </a:spcAft>
              <a:buSzPts val="1600"/>
              <a:buAutoNum type="arabicPeriod"/>
            </a:pPr>
            <a:r>
              <a:rPr lang="en" sz="1600"/>
              <a:t>The difference in HFT dataset maybe caused by its industry </a:t>
            </a:r>
            <a:r>
              <a:rPr lang="en" sz="1600"/>
              <a:t>and its trading frequency.</a:t>
            </a:r>
            <a:endParaRPr sz="1600"/>
          </a:p>
          <a:p>
            <a:pPr indent="-330200" lvl="0" marL="457200" rtl="0" algn="l">
              <a:spcBef>
                <a:spcPts val="0"/>
              </a:spcBef>
              <a:spcAft>
                <a:spcPts val="0"/>
              </a:spcAft>
              <a:buSzPts val="1600"/>
              <a:buAutoNum type="arabicPeriod"/>
            </a:pPr>
            <a:r>
              <a:rPr lang="en" sz="1600"/>
              <a:t>The cryptocurrency is a relative new thing that only some governments accept it and there is almost none regulation to its trading market. So cryptocurrency can be very volatile which makes it so different from HFT market.</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